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3" r:id="rId7"/>
    <p:sldId id="262" r:id="rId8"/>
    <p:sldId id="257" r:id="rId9"/>
    <p:sldId id="264" r:id="rId10"/>
    <p:sldId id="266" r:id="rId11"/>
    <p:sldId id="267" r:id="rId12"/>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542" y="-18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DBDEFDDA-0E8E-4732-8050-48A7BBD50207}" type="datetimeFigureOut">
              <a:rPr lang="da-DK" smtClean="0"/>
              <a:t>26-01-2020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F346DF4A-CA94-4AC1-98E8-7044287D25FD}" type="slidenum">
              <a:rPr lang="da-DK" smtClean="0"/>
              <a:t>‹nr.›</a:t>
            </a:fld>
            <a:endParaRPr lang="da-DK"/>
          </a:p>
        </p:txBody>
      </p:sp>
    </p:spTree>
    <p:extLst>
      <p:ext uri="{BB962C8B-B14F-4D97-AF65-F5344CB8AC3E}">
        <p14:creationId xmlns:p14="http://schemas.microsoft.com/office/powerpoint/2010/main" val="4228771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DBDEFDDA-0E8E-4732-8050-48A7BBD50207}" type="datetimeFigureOut">
              <a:rPr lang="da-DK" smtClean="0"/>
              <a:t>26-01-2020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F346DF4A-CA94-4AC1-98E8-7044287D25FD}" type="slidenum">
              <a:rPr lang="da-DK" smtClean="0"/>
              <a:t>‹nr.›</a:t>
            </a:fld>
            <a:endParaRPr lang="da-DK"/>
          </a:p>
        </p:txBody>
      </p:sp>
    </p:spTree>
    <p:extLst>
      <p:ext uri="{BB962C8B-B14F-4D97-AF65-F5344CB8AC3E}">
        <p14:creationId xmlns:p14="http://schemas.microsoft.com/office/powerpoint/2010/main" val="3824715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DBDEFDDA-0E8E-4732-8050-48A7BBD50207}" type="datetimeFigureOut">
              <a:rPr lang="da-DK" smtClean="0"/>
              <a:t>26-01-2020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F346DF4A-CA94-4AC1-98E8-7044287D25FD}" type="slidenum">
              <a:rPr lang="da-DK" smtClean="0"/>
              <a:t>‹nr.›</a:t>
            </a:fld>
            <a:endParaRPr lang="da-DK"/>
          </a:p>
        </p:txBody>
      </p:sp>
    </p:spTree>
    <p:extLst>
      <p:ext uri="{BB962C8B-B14F-4D97-AF65-F5344CB8AC3E}">
        <p14:creationId xmlns:p14="http://schemas.microsoft.com/office/powerpoint/2010/main" val="229740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DBDEFDDA-0E8E-4732-8050-48A7BBD50207}" type="datetimeFigureOut">
              <a:rPr lang="da-DK" smtClean="0"/>
              <a:t>26-01-2020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F346DF4A-CA94-4AC1-98E8-7044287D25FD}" type="slidenum">
              <a:rPr lang="da-DK" smtClean="0"/>
              <a:t>‹nr.›</a:t>
            </a:fld>
            <a:endParaRPr lang="da-DK"/>
          </a:p>
        </p:txBody>
      </p:sp>
    </p:spTree>
    <p:extLst>
      <p:ext uri="{BB962C8B-B14F-4D97-AF65-F5344CB8AC3E}">
        <p14:creationId xmlns:p14="http://schemas.microsoft.com/office/powerpoint/2010/main" val="2418939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DBDEFDDA-0E8E-4732-8050-48A7BBD50207}" type="datetimeFigureOut">
              <a:rPr lang="da-DK" smtClean="0"/>
              <a:t>26-01-2020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F346DF4A-CA94-4AC1-98E8-7044287D25FD}" type="slidenum">
              <a:rPr lang="da-DK" smtClean="0"/>
              <a:t>‹nr.›</a:t>
            </a:fld>
            <a:endParaRPr lang="da-DK"/>
          </a:p>
        </p:txBody>
      </p:sp>
    </p:spTree>
    <p:extLst>
      <p:ext uri="{BB962C8B-B14F-4D97-AF65-F5344CB8AC3E}">
        <p14:creationId xmlns:p14="http://schemas.microsoft.com/office/powerpoint/2010/main" val="3540200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DBDEFDDA-0E8E-4732-8050-48A7BBD50207}" type="datetimeFigureOut">
              <a:rPr lang="da-DK" smtClean="0"/>
              <a:t>26-01-2020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F346DF4A-CA94-4AC1-98E8-7044287D25FD}" type="slidenum">
              <a:rPr lang="da-DK" smtClean="0"/>
              <a:t>‹nr.›</a:t>
            </a:fld>
            <a:endParaRPr lang="da-DK"/>
          </a:p>
        </p:txBody>
      </p:sp>
    </p:spTree>
    <p:extLst>
      <p:ext uri="{BB962C8B-B14F-4D97-AF65-F5344CB8AC3E}">
        <p14:creationId xmlns:p14="http://schemas.microsoft.com/office/powerpoint/2010/main" val="3846698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DBDEFDDA-0E8E-4732-8050-48A7BBD50207}" type="datetimeFigureOut">
              <a:rPr lang="da-DK" smtClean="0"/>
              <a:t>26-01-2020</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F346DF4A-CA94-4AC1-98E8-7044287D25FD}" type="slidenum">
              <a:rPr lang="da-DK" smtClean="0"/>
              <a:t>‹nr.›</a:t>
            </a:fld>
            <a:endParaRPr lang="da-DK"/>
          </a:p>
        </p:txBody>
      </p:sp>
    </p:spTree>
    <p:extLst>
      <p:ext uri="{BB962C8B-B14F-4D97-AF65-F5344CB8AC3E}">
        <p14:creationId xmlns:p14="http://schemas.microsoft.com/office/powerpoint/2010/main" val="2387918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DBDEFDDA-0E8E-4732-8050-48A7BBD50207}" type="datetimeFigureOut">
              <a:rPr lang="da-DK" smtClean="0"/>
              <a:t>26-01-2020</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F346DF4A-CA94-4AC1-98E8-7044287D25FD}" type="slidenum">
              <a:rPr lang="da-DK" smtClean="0"/>
              <a:t>‹nr.›</a:t>
            </a:fld>
            <a:endParaRPr lang="da-DK"/>
          </a:p>
        </p:txBody>
      </p:sp>
    </p:spTree>
    <p:extLst>
      <p:ext uri="{BB962C8B-B14F-4D97-AF65-F5344CB8AC3E}">
        <p14:creationId xmlns:p14="http://schemas.microsoft.com/office/powerpoint/2010/main" val="2032996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DBDEFDDA-0E8E-4732-8050-48A7BBD50207}" type="datetimeFigureOut">
              <a:rPr lang="da-DK" smtClean="0"/>
              <a:t>26-01-2020</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F346DF4A-CA94-4AC1-98E8-7044287D25FD}" type="slidenum">
              <a:rPr lang="da-DK" smtClean="0"/>
              <a:t>‹nr.›</a:t>
            </a:fld>
            <a:endParaRPr lang="da-DK"/>
          </a:p>
        </p:txBody>
      </p:sp>
    </p:spTree>
    <p:extLst>
      <p:ext uri="{BB962C8B-B14F-4D97-AF65-F5344CB8AC3E}">
        <p14:creationId xmlns:p14="http://schemas.microsoft.com/office/powerpoint/2010/main" val="37903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DBDEFDDA-0E8E-4732-8050-48A7BBD50207}" type="datetimeFigureOut">
              <a:rPr lang="da-DK" smtClean="0"/>
              <a:t>26-01-2020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F346DF4A-CA94-4AC1-98E8-7044287D25FD}" type="slidenum">
              <a:rPr lang="da-DK" smtClean="0"/>
              <a:t>‹nr.›</a:t>
            </a:fld>
            <a:endParaRPr lang="da-DK"/>
          </a:p>
        </p:txBody>
      </p:sp>
    </p:spTree>
    <p:extLst>
      <p:ext uri="{BB962C8B-B14F-4D97-AF65-F5344CB8AC3E}">
        <p14:creationId xmlns:p14="http://schemas.microsoft.com/office/powerpoint/2010/main" val="3387300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DBDEFDDA-0E8E-4732-8050-48A7BBD50207}" type="datetimeFigureOut">
              <a:rPr lang="da-DK" smtClean="0"/>
              <a:t>26-01-2020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F346DF4A-CA94-4AC1-98E8-7044287D25FD}" type="slidenum">
              <a:rPr lang="da-DK" smtClean="0"/>
              <a:t>‹nr.›</a:t>
            </a:fld>
            <a:endParaRPr lang="da-DK"/>
          </a:p>
        </p:txBody>
      </p:sp>
    </p:spTree>
    <p:extLst>
      <p:ext uri="{BB962C8B-B14F-4D97-AF65-F5344CB8AC3E}">
        <p14:creationId xmlns:p14="http://schemas.microsoft.com/office/powerpoint/2010/main" val="2894326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DEFDDA-0E8E-4732-8050-48A7BBD50207}" type="datetimeFigureOut">
              <a:rPr lang="da-DK" smtClean="0"/>
              <a:t>26-01-2020</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46DF4A-CA94-4AC1-98E8-7044287D25FD}" type="slidenum">
              <a:rPr lang="da-DK" smtClean="0"/>
              <a:t>‹nr.›</a:t>
            </a:fld>
            <a:endParaRPr lang="da-DK"/>
          </a:p>
        </p:txBody>
      </p:sp>
    </p:spTree>
    <p:extLst>
      <p:ext uri="{BB962C8B-B14F-4D97-AF65-F5344CB8AC3E}">
        <p14:creationId xmlns:p14="http://schemas.microsoft.com/office/powerpoint/2010/main" val="3240695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ctrTitle"/>
          </p:nvPr>
        </p:nvSpPr>
        <p:spPr>
          <a:xfrm>
            <a:off x="683568" y="332656"/>
            <a:ext cx="7772400" cy="5112567"/>
          </a:xfrm>
        </p:spPr>
        <p:txBody>
          <a:bodyPr>
            <a:normAutofit/>
          </a:bodyPr>
          <a:lstStyle/>
          <a:p>
            <a:r>
              <a:rPr lang="de-DE" sz="3200" dirty="0">
                <a:latin typeface="Times New Roman" panose="02020603050405020304" pitchFamily="18" charset="0"/>
                <a:cs typeface="Times New Roman" panose="02020603050405020304" pitchFamily="18" charset="0"/>
              </a:rPr>
              <a:t>Peter Andersen</a:t>
            </a:r>
            <a:br>
              <a:rPr lang="de-DE" sz="3200" dirty="0">
                <a:latin typeface="Times New Roman" panose="02020603050405020304" pitchFamily="18" charset="0"/>
                <a:cs typeface="Times New Roman" panose="02020603050405020304" pitchFamily="18" charset="0"/>
              </a:rPr>
            </a:br>
            <a:r>
              <a:rPr lang="de-DE" sz="3200" dirty="0">
                <a:latin typeface="Times New Roman" panose="02020603050405020304" pitchFamily="18" charset="0"/>
                <a:cs typeface="Times New Roman" panose="02020603050405020304" pitchFamily="18" charset="0"/>
              </a:rPr>
              <a:t>Universität Straßburg</a:t>
            </a:r>
            <a:br>
              <a:rPr lang="de-DE" sz="3200" dirty="0">
                <a:latin typeface="Times New Roman" panose="02020603050405020304" pitchFamily="18" charset="0"/>
                <a:cs typeface="Times New Roman" panose="02020603050405020304" pitchFamily="18" charset="0"/>
              </a:rPr>
            </a:br>
            <a:r>
              <a:rPr lang="de-DE" sz="3200" dirty="0" smtClean="0">
                <a:latin typeface="Times New Roman" panose="02020603050405020304" pitchFamily="18" charset="0"/>
                <a:cs typeface="Times New Roman" panose="02020603050405020304" pitchFamily="18" charset="0"/>
              </a:rPr>
              <a:t/>
            </a:r>
            <a:br>
              <a:rPr lang="de-DE" sz="3200" dirty="0" smtClean="0">
                <a:latin typeface="Times New Roman" panose="02020603050405020304" pitchFamily="18" charset="0"/>
                <a:cs typeface="Times New Roman" panose="02020603050405020304" pitchFamily="18" charset="0"/>
              </a:rPr>
            </a:br>
            <a:r>
              <a:rPr lang="de-DE" sz="3000" b="1" dirty="0" smtClean="0">
                <a:latin typeface="Times New Roman" panose="02020603050405020304" pitchFamily="18" charset="0"/>
                <a:cs typeface="Times New Roman" panose="02020603050405020304" pitchFamily="18" charset="0"/>
              </a:rPr>
              <a:t>Von </a:t>
            </a:r>
            <a:r>
              <a:rPr lang="de-DE" sz="3000" b="1" dirty="0" err="1">
                <a:latin typeface="Times New Roman" panose="02020603050405020304" pitchFamily="18" charset="0"/>
                <a:cs typeface="Times New Roman" panose="02020603050405020304" pitchFamily="18" charset="0"/>
              </a:rPr>
              <a:t>Herbort</a:t>
            </a:r>
            <a:r>
              <a:rPr lang="de-DE" sz="3000" b="1" dirty="0">
                <a:latin typeface="Times New Roman" panose="02020603050405020304" pitchFamily="18" charset="0"/>
                <a:cs typeface="Times New Roman" panose="02020603050405020304" pitchFamily="18" charset="0"/>
              </a:rPr>
              <a:t> von Fritzlar zu Jacob </a:t>
            </a:r>
            <a:r>
              <a:rPr lang="de-DE" sz="3000" b="1" dirty="0" err="1">
                <a:latin typeface="Times New Roman" panose="02020603050405020304" pitchFamily="18" charset="0"/>
                <a:cs typeface="Times New Roman" panose="02020603050405020304" pitchFamily="18" charset="0"/>
              </a:rPr>
              <a:t>Püterich</a:t>
            </a:r>
            <a:r>
              <a:rPr lang="de-DE" sz="3000" b="1" dirty="0">
                <a:latin typeface="Times New Roman" panose="02020603050405020304" pitchFamily="18" charset="0"/>
                <a:cs typeface="Times New Roman" panose="02020603050405020304" pitchFamily="18" charset="0"/>
              </a:rPr>
              <a:t> von </a:t>
            </a:r>
            <a:r>
              <a:rPr lang="de-DE" sz="3000" b="1" dirty="0" err="1">
                <a:latin typeface="Times New Roman" panose="02020603050405020304" pitchFamily="18" charset="0"/>
                <a:cs typeface="Times New Roman" panose="02020603050405020304" pitchFamily="18" charset="0"/>
              </a:rPr>
              <a:t>Reichertshausen</a:t>
            </a:r>
            <a:r>
              <a:rPr lang="de-DE" sz="3000" b="1" dirty="0">
                <a:latin typeface="Times New Roman" panose="02020603050405020304" pitchFamily="18" charset="0"/>
                <a:cs typeface="Times New Roman" panose="02020603050405020304" pitchFamily="18" charset="0"/>
              </a:rPr>
              <a:t>: wie wurde </a:t>
            </a:r>
            <a:br>
              <a:rPr lang="de-DE" sz="3000" b="1" dirty="0">
                <a:latin typeface="Times New Roman" panose="02020603050405020304" pitchFamily="18" charset="0"/>
                <a:cs typeface="Times New Roman" panose="02020603050405020304" pitchFamily="18" charset="0"/>
              </a:rPr>
            </a:br>
            <a:r>
              <a:rPr lang="de-DE" sz="3000" b="1" dirty="0">
                <a:latin typeface="Times New Roman" panose="02020603050405020304" pitchFamily="18" charset="0"/>
                <a:cs typeface="Times New Roman" panose="02020603050405020304" pitchFamily="18" charset="0"/>
              </a:rPr>
              <a:t>Heinrich von </a:t>
            </a:r>
            <a:r>
              <a:rPr lang="de-DE" sz="3000" b="1" dirty="0" err="1">
                <a:latin typeface="Times New Roman" panose="02020603050405020304" pitchFamily="18" charset="0"/>
                <a:cs typeface="Times New Roman" panose="02020603050405020304" pitchFamily="18" charset="0"/>
              </a:rPr>
              <a:t>Veldeke</a:t>
            </a:r>
            <a:r>
              <a:rPr lang="de-DE" sz="3000" b="1" dirty="0">
                <a:latin typeface="Times New Roman" panose="02020603050405020304" pitchFamily="18" charset="0"/>
                <a:cs typeface="Times New Roman" panose="02020603050405020304" pitchFamily="18" charset="0"/>
              </a:rPr>
              <a:t> im Mittelalter rezipiert? </a:t>
            </a:r>
            <a:br>
              <a:rPr lang="de-DE" sz="3000" b="1" dirty="0">
                <a:latin typeface="Times New Roman" panose="02020603050405020304" pitchFamily="18" charset="0"/>
                <a:cs typeface="Times New Roman" panose="02020603050405020304" pitchFamily="18" charset="0"/>
              </a:rPr>
            </a:br>
            <a:r>
              <a:rPr lang="de-DE" sz="3200" dirty="0">
                <a:latin typeface="Times New Roman" panose="02020603050405020304" pitchFamily="18" charset="0"/>
                <a:cs typeface="Times New Roman" panose="02020603050405020304" pitchFamily="18" charset="0"/>
              </a:rPr>
              <a:t/>
            </a:r>
            <a:br>
              <a:rPr lang="de-DE" sz="3200" dirty="0">
                <a:latin typeface="Times New Roman" panose="02020603050405020304" pitchFamily="18" charset="0"/>
                <a:cs typeface="Times New Roman" panose="02020603050405020304" pitchFamily="18" charset="0"/>
              </a:rPr>
            </a:br>
            <a:r>
              <a:rPr lang="de-DE" sz="2400" dirty="0" smtClean="0">
                <a:latin typeface="Times New Roman" panose="02020603050405020304" pitchFamily="18" charset="0"/>
                <a:cs typeface="Times New Roman" panose="02020603050405020304" pitchFamily="18" charset="0"/>
              </a:rPr>
              <a:t>Paris, </a:t>
            </a:r>
            <a:r>
              <a:rPr lang="de-DE" sz="2400" dirty="0" err="1" smtClean="0">
                <a:latin typeface="Times New Roman" panose="02020603050405020304" pitchFamily="18" charset="0"/>
                <a:cs typeface="Times New Roman" panose="02020603050405020304" pitchFamily="18" charset="0"/>
              </a:rPr>
              <a:t>Sorbonne</a:t>
            </a:r>
            <a:r>
              <a:rPr lang="de-DE" sz="2400" dirty="0" smtClean="0">
                <a:latin typeface="Times New Roman" panose="02020603050405020304" pitchFamily="18" charset="0"/>
                <a:cs typeface="Times New Roman" panose="02020603050405020304" pitchFamily="18" charset="0"/>
              </a:rPr>
              <a:t>, </a:t>
            </a:r>
            <a:r>
              <a:rPr lang="de-DE" sz="2400" dirty="0" err="1" smtClean="0">
                <a:latin typeface="Times New Roman" panose="02020603050405020304" pitchFamily="18" charset="0"/>
                <a:cs typeface="Times New Roman" panose="02020603050405020304" pitchFamily="18" charset="0"/>
              </a:rPr>
              <a:t>colloque</a:t>
            </a:r>
            <a:r>
              <a:rPr lang="de-DE" sz="2400" dirty="0" smtClean="0">
                <a:latin typeface="Times New Roman" panose="02020603050405020304" pitchFamily="18" charset="0"/>
                <a:cs typeface="Times New Roman" panose="02020603050405020304" pitchFamily="18" charset="0"/>
              </a:rPr>
              <a:t> international, 31/01-01/02/2020</a:t>
            </a:r>
            <a:br>
              <a:rPr lang="de-DE" sz="2400" dirty="0" smtClean="0">
                <a:latin typeface="Times New Roman" panose="02020603050405020304" pitchFamily="18" charset="0"/>
                <a:cs typeface="Times New Roman" panose="02020603050405020304" pitchFamily="18" charset="0"/>
              </a:rPr>
            </a:br>
            <a:r>
              <a:rPr lang="de-DE" sz="2400" dirty="0" smtClean="0">
                <a:latin typeface="Times New Roman" panose="02020603050405020304" pitchFamily="18" charset="0"/>
                <a:cs typeface="Times New Roman" panose="02020603050405020304" pitchFamily="18" charset="0"/>
              </a:rPr>
              <a:t>De </a:t>
            </a:r>
            <a:r>
              <a:rPr lang="de-DE" sz="2400" dirty="0" err="1">
                <a:latin typeface="Times New Roman" panose="02020603050405020304" pitchFamily="18" charset="0"/>
                <a:cs typeface="Times New Roman" panose="02020603050405020304" pitchFamily="18" charset="0"/>
              </a:rPr>
              <a:t>Troie</a:t>
            </a:r>
            <a:r>
              <a:rPr lang="de-DE" sz="2400" dirty="0">
                <a:latin typeface="Times New Roman" panose="02020603050405020304" pitchFamily="18" charset="0"/>
                <a:cs typeface="Times New Roman" panose="02020603050405020304" pitchFamily="18" charset="0"/>
              </a:rPr>
              <a:t> en </a:t>
            </a:r>
            <a:r>
              <a:rPr lang="de-DE" sz="2400" dirty="0" err="1">
                <a:latin typeface="Times New Roman" panose="02020603050405020304" pitchFamily="18" charset="0"/>
                <a:cs typeface="Times New Roman" panose="02020603050405020304" pitchFamily="18" charset="0"/>
              </a:rPr>
              <a:t>Thuringe</a:t>
            </a:r>
            <a:r>
              <a:rPr lang="de-DE" sz="2400" dirty="0">
                <a:latin typeface="Times New Roman" panose="02020603050405020304" pitchFamily="18" charset="0"/>
                <a:cs typeface="Times New Roman" panose="02020603050405020304" pitchFamily="18" charset="0"/>
              </a:rPr>
              <a:t> </a:t>
            </a:r>
            <a:r>
              <a:rPr lang="de-DE" sz="2400" dirty="0" smtClean="0">
                <a:latin typeface="Times New Roman" panose="02020603050405020304" pitchFamily="18" charset="0"/>
                <a:cs typeface="Times New Roman" panose="02020603050405020304" pitchFamily="18" charset="0"/>
              </a:rPr>
              <a:t>: </a:t>
            </a:r>
            <a:r>
              <a:rPr lang="de-DE" sz="2400" dirty="0" err="1" smtClean="0">
                <a:latin typeface="Times New Roman" panose="02020603050405020304" pitchFamily="18" charset="0"/>
                <a:cs typeface="Times New Roman" panose="02020603050405020304" pitchFamily="18" charset="0"/>
              </a:rPr>
              <a:t>l’</a:t>
            </a:r>
            <a:r>
              <a:rPr lang="de-DE" sz="2400" i="1" dirty="0" err="1" smtClean="0">
                <a:latin typeface="Times New Roman" panose="02020603050405020304" pitchFamily="18" charset="0"/>
                <a:cs typeface="Times New Roman" panose="02020603050405020304" pitchFamily="18" charset="0"/>
              </a:rPr>
              <a:t>Eneas</a:t>
            </a:r>
            <a:r>
              <a:rPr lang="de-DE" sz="2400" dirty="0" smtClean="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rPr>
              <a:t>de Heinrich von </a:t>
            </a:r>
            <a:r>
              <a:rPr lang="de-DE" sz="2400" dirty="0" err="1" smtClean="0">
                <a:latin typeface="Times New Roman" panose="02020603050405020304" pitchFamily="18" charset="0"/>
                <a:cs typeface="Times New Roman" panose="02020603050405020304" pitchFamily="18" charset="0"/>
              </a:rPr>
              <a:t>Veldeke</a:t>
            </a:r>
            <a:endParaRPr lang="da-DK" sz="2400" dirty="0"/>
          </a:p>
        </p:txBody>
      </p:sp>
      <p:pic>
        <p:nvPicPr>
          <p:cNvPr id="6" name="Billede 5" descr="https://ea3400.unistra.fr/fileadmin/templates/DUN/ea-3400/images/logo-accueil.png"/>
          <p:cNvPicPr/>
          <p:nvPr/>
        </p:nvPicPr>
        <p:blipFill>
          <a:blip r:embed="rId2">
            <a:extLst>
              <a:ext uri="{28A0092B-C50C-407E-A947-70E740481C1C}">
                <a14:useLocalDpi xmlns:a14="http://schemas.microsoft.com/office/drawing/2010/main" val="0"/>
              </a:ext>
            </a:extLst>
          </a:blip>
          <a:srcRect/>
          <a:stretch>
            <a:fillRect/>
          </a:stretch>
        </p:blipFill>
        <p:spPr bwMode="auto">
          <a:xfrm>
            <a:off x="5901259" y="5919489"/>
            <a:ext cx="1296144" cy="711200"/>
          </a:xfrm>
          <a:prstGeom prst="rect">
            <a:avLst/>
          </a:prstGeom>
          <a:noFill/>
          <a:ln>
            <a:noFill/>
          </a:ln>
        </p:spPr>
      </p:pic>
      <p:pic>
        <p:nvPicPr>
          <p:cNvPr id="7" name="Image 2" descr="logo-uds-black"/>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6008414"/>
            <a:ext cx="1536700" cy="558304"/>
          </a:xfrm>
          <a:prstGeom prst="rect">
            <a:avLst/>
          </a:prstGeom>
          <a:noFill/>
          <a:ln>
            <a:noFill/>
          </a:ln>
        </p:spPr>
      </p:pic>
    </p:spTree>
    <p:extLst>
      <p:ext uri="{BB962C8B-B14F-4D97-AF65-F5344CB8AC3E}">
        <p14:creationId xmlns:p14="http://schemas.microsoft.com/office/powerpoint/2010/main" val="22830515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ctrTitle"/>
          </p:nvPr>
        </p:nvSpPr>
        <p:spPr>
          <a:xfrm>
            <a:off x="107504" y="260648"/>
            <a:ext cx="8856984" cy="6336704"/>
          </a:xfrm>
        </p:spPr>
        <p:txBody>
          <a:bodyPr>
            <a:noAutofit/>
          </a:bodyPr>
          <a:lstStyle/>
          <a:p>
            <a:pPr algn="l"/>
            <a:r>
              <a:rPr lang="de-DE" sz="2600" b="1" dirty="0" smtClean="0">
                <a:latin typeface="Times New Roman" panose="02020603050405020304" pitchFamily="18" charset="0"/>
                <a:cs typeface="Times New Roman" panose="02020603050405020304" pitchFamily="18" charset="0"/>
              </a:rPr>
              <a:t>29 Stellen mit namhaftem Hinweis auf Heinrich von </a:t>
            </a:r>
            <a:r>
              <a:rPr lang="de-DE" sz="2600" b="1" dirty="0" err="1" smtClean="0">
                <a:latin typeface="Times New Roman" panose="02020603050405020304" pitchFamily="18" charset="0"/>
                <a:cs typeface="Times New Roman" panose="02020603050405020304" pitchFamily="18" charset="0"/>
              </a:rPr>
              <a:t>Veldeke</a:t>
            </a:r>
            <a:r>
              <a:rPr lang="de-DE" sz="2600" dirty="0" smtClean="0">
                <a:latin typeface="Times New Roman" panose="02020603050405020304" pitchFamily="18" charset="0"/>
                <a:cs typeface="Times New Roman" panose="02020603050405020304" pitchFamily="18" charset="0"/>
              </a:rPr>
              <a:t/>
            </a:r>
            <a:br>
              <a:rPr lang="de-DE" sz="2600" dirty="0" smtClean="0">
                <a:latin typeface="Times New Roman" panose="02020603050405020304" pitchFamily="18" charset="0"/>
                <a:cs typeface="Times New Roman" panose="02020603050405020304" pitchFamily="18" charset="0"/>
              </a:rPr>
            </a:br>
            <a:r>
              <a:rPr lang="de-DE" sz="2200" dirty="0" smtClean="0">
                <a:latin typeface="Times New Roman" panose="02020603050405020304" pitchFamily="18" charset="0"/>
                <a:cs typeface="Times New Roman" panose="02020603050405020304" pitchFamily="18" charset="0"/>
              </a:rPr>
              <a:t>6 Selbstnennungen im </a:t>
            </a:r>
            <a:r>
              <a:rPr lang="de-DE" sz="2200" i="1" dirty="0" smtClean="0">
                <a:latin typeface="Times New Roman" panose="02020603050405020304" pitchFamily="18" charset="0"/>
                <a:cs typeface="Times New Roman" panose="02020603050405020304" pitchFamily="18" charset="0"/>
              </a:rPr>
              <a:t>Eneas</a:t>
            </a:r>
            <a:br>
              <a:rPr lang="de-DE" sz="2200" i="1" dirty="0" smtClean="0">
                <a:latin typeface="Times New Roman" panose="02020603050405020304" pitchFamily="18" charset="0"/>
                <a:cs typeface="Times New Roman" panose="02020603050405020304" pitchFamily="18" charset="0"/>
              </a:rPr>
            </a:br>
            <a:r>
              <a:rPr lang="de-DE" sz="2200" dirty="0" smtClean="0">
                <a:latin typeface="Times New Roman" panose="02020603050405020304" pitchFamily="18" charset="0"/>
                <a:cs typeface="Times New Roman" panose="02020603050405020304" pitchFamily="18" charset="0"/>
              </a:rPr>
              <a:t>4 Selbstnennungen im </a:t>
            </a:r>
            <a:r>
              <a:rPr lang="de-DE" sz="2200" i="1" dirty="0" smtClean="0">
                <a:latin typeface="Times New Roman" panose="02020603050405020304" pitchFamily="18" charset="0"/>
                <a:cs typeface="Times New Roman" panose="02020603050405020304" pitchFamily="18" charset="0"/>
              </a:rPr>
              <a:t>Servatius</a:t>
            </a:r>
            <a:br>
              <a:rPr lang="de-DE" sz="2200" i="1" dirty="0" smtClean="0">
                <a:latin typeface="Times New Roman" panose="02020603050405020304" pitchFamily="18" charset="0"/>
                <a:cs typeface="Times New Roman" panose="02020603050405020304" pitchFamily="18" charset="0"/>
              </a:rPr>
            </a:br>
            <a:r>
              <a:rPr lang="de-DE" sz="2200" dirty="0" smtClean="0">
                <a:latin typeface="Times New Roman" panose="02020603050405020304" pitchFamily="18" charset="0"/>
                <a:cs typeface="Times New Roman" panose="02020603050405020304" pitchFamily="18" charset="0"/>
              </a:rPr>
              <a:t>2 Nennungen in den Liederhandschriften (Register + Überschrift)</a:t>
            </a:r>
            <a:br>
              <a:rPr lang="de-DE" sz="2200" dirty="0" smtClean="0">
                <a:latin typeface="Times New Roman" panose="02020603050405020304" pitchFamily="18" charset="0"/>
                <a:cs typeface="Times New Roman" panose="02020603050405020304" pitchFamily="18" charset="0"/>
              </a:rPr>
            </a:br>
            <a:r>
              <a:rPr lang="de-DE" sz="2200" dirty="0" smtClean="0">
                <a:latin typeface="Times New Roman" panose="02020603050405020304" pitchFamily="18" charset="0"/>
                <a:cs typeface="Times New Roman" panose="02020603050405020304" pitchFamily="18" charset="0"/>
              </a:rPr>
              <a:t>17 Nennungen in Werken anderer Dichter </a:t>
            </a:r>
            <a:r>
              <a:rPr lang="de-DE" sz="2200" dirty="0">
                <a:latin typeface="Times New Roman" panose="02020603050405020304" pitchFamily="18" charset="0"/>
                <a:cs typeface="Times New Roman" panose="02020603050405020304" pitchFamily="18" charset="0"/>
              </a:rPr>
              <a:t/>
            </a:r>
            <a:br>
              <a:rPr lang="de-DE" sz="2200" dirty="0">
                <a:latin typeface="Times New Roman" panose="02020603050405020304" pitchFamily="18" charset="0"/>
                <a:cs typeface="Times New Roman" panose="02020603050405020304" pitchFamily="18" charset="0"/>
              </a:rPr>
            </a:br>
            <a:r>
              <a:rPr lang="de-DE" sz="2200" dirty="0">
                <a:latin typeface="Times New Roman" panose="02020603050405020304" pitchFamily="18" charset="0"/>
                <a:cs typeface="Times New Roman" panose="02020603050405020304" pitchFamily="18" charset="0"/>
              </a:rPr>
              <a:t/>
            </a:r>
            <a:br>
              <a:rPr lang="de-DE" sz="2200" dirty="0">
                <a:latin typeface="Times New Roman" panose="02020603050405020304" pitchFamily="18" charset="0"/>
                <a:cs typeface="Times New Roman" panose="02020603050405020304" pitchFamily="18" charset="0"/>
              </a:rPr>
            </a:br>
            <a:r>
              <a:rPr lang="de-DE" sz="2200" dirty="0">
                <a:latin typeface="Times New Roman" panose="02020603050405020304" pitchFamily="18" charset="0"/>
                <a:cs typeface="Times New Roman" panose="02020603050405020304" pitchFamily="18" charset="0"/>
              </a:rPr>
              <a:t>136 Belege </a:t>
            </a:r>
            <a:r>
              <a:rPr lang="de-DE" sz="2200" dirty="0" smtClean="0">
                <a:latin typeface="Times New Roman" panose="02020603050405020304" pitchFamily="18" charset="0"/>
                <a:cs typeface="Times New Roman" panose="02020603050405020304" pitchFamily="18" charset="0"/>
              </a:rPr>
              <a:t>in 89 Handschriften aus dem Zeitraum 1225/1250–1722</a:t>
            </a:r>
            <a:r>
              <a:rPr lang="de-DE" sz="2200" dirty="0">
                <a:latin typeface="Times New Roman" panose="02020603050405020304" pitchFamily="18" charset="0"/>
                <a:cs typeface="Times New Roman" panose="02020603050405020304" pitchFamily="18" charset="0"/>
              </a:rPr>
              <a:t/>
            </a:r>
            <a:br>
              <a:rPr lang="de-DE" sz="2200" dirty="0">
                <a:latin typeface="Times New Roman" panose="02020603050405020304" pitchFamily="18" charset="0"/>
                <a:cs typeface="Times New Roman" panose="02020603050405020304" pitchFamily="18" charset="0"/>
              </a:rPr>
            </a:br>
            <a:r>
              <a:rPr lang="de-DE" sz="2200" dirty="0">
                <a:latin typeface="Times New Roman" panose="02020603050405020304" pitchFamily="18" charset="0"/>
                <a:cs typeface="Times New Roman" panose="02020603050405020304" pitchFamily="18" charset="0"/>
              </a:rPr>
              <a:t>35 </a:t>
            </a:r>
            <a:r>
              <a:rPr lang="de-DE" sz="2200" dirty="0" smtClean="0">
                <a:latin typeface="Times New Roman" panose="02020603050405020304" pitchFamily="18" charset="0"/>
                <a:cs typeface="Times New Roman" panose="02020603050405020304" pitchFamily="18" charset="0"/>
              </a:rPr>
              <a:t>Standorte: A </a:t>
            </a:r>
            <a:r>
              <a:rPr lang="de-DE" sz="2200" dirty="0">
                <a:latin typeface="Times New Roman" panose="02020603050405020304" pitchFamily="18" charset="0"/>
                <a:cs typeface="Times New Roman" panose="02020603050405020304" pitchFamily="18" charset="0"/>
              </a:rPr>
              <a:t>(2), B (1), </a:t>
            </a:r>
            <a:r>
              <a:rPr lang="de-DE" sz="2200">
                <a:latin typeface="Times New Roman" panose="02020603050405020304" pitchFamily="18" charset="0"/>
                <a:cs typeface="Times New Roman" panose="02020603050405020304" pitchFamily="18" charset="0"/>
              </a:rPr>
              <a:t>CH </a:t>
            </a:r>
            <a:r>
              <a:rPr lang="de-DE" sz="2200" smtClean="0">
                <a:latin typeface="Times New Roman" panose="02020603050405020304" pitchFamily="18" charset="0"/>
                <a:cs typeface="Times New Roman" panose="02020603050405020304" pitchFamily="18" charset="0"/>
              </a:rPr>
              <a:t>(4), </a:t>
            </a:r>
            <a:r>
              <a:rPr lang="de-DE" sz="2200" dirty="0">
                <a:latin typeface="Times New Roman" panose="02020603050405020304" pitchFamily="18" charset="0"/>
                <a:cs typeface="Times New Roman" panose="02020603050405020304" pitchFamily="18" charset="0"/>
              </a:rPr>
              <a:t>D (21), F (1), GB (1), I (2), NL (2), PL (1)</a:t>
            </a:r>
            <a:br>
              <a:rPr lang="de-DE" sz="2200" dirty="0">
                <a:latin typeface="Times New Roman" panose="02020603050405020304" pitchFamily="18" charset="0"/>
                <a:cs typeface="Times New Roman" panose="02020603050405020304" pitchFamily="18" charset="0"/>
              </a:rPr>
            </a:br>
            <a:r>
              <a:rPr lang="de-DE" sz="2200" dirty="0">
                <a:latin typeface="Times New Roman" panose="02020603050405020304" pitchFamily="18" charset="0"/>
                <a:cs typeface="Times New Roman" panose="02020603050405020304" pitchFamily="18" charset="0"/>
              </a:rPr>
              <a:t/>
            </a:r>
            <a:br>
              <a:rPr lang="de-DE" sz="2200" dirty="0">
                <a:latin typeface="Times New Roman" panose="02020603050405020304" pitchFamily="18" charset="0"/>
                <a:cs typeface="Times New Roman" panose="02020603050405020304" pitchFamily="18" charset="0"/>
              </a:rPr>
            </a:br>
            <a:r>
              <a:rPr lang="de-DE" sz="2200" dirty="0" smtClean="0">
                <a:latin typeface="Times New Roman" panose="02020603050405020304" pitchFamily="18" charset="0"/>
                <a:cs typeface="Times New Roman" panose="02020603050405020304" pitchFamily="18" charset="0"/>
              </a:rPr>
              <a:t>Der jüngste Beleg (1722): Hamburg, </a:t>
            </a:r>
            <a:r>
              <a:rPr lang="de-DE" sz="2200" dirty="0" err="1" smtClean="0">
                <a:latin typeface="Times New Roman" panose="02020603050405020304" pitchFamily="18" charset="0"/>
                <a:cs typeface="Times New Roman" panose="02020603050405020304" pitchFamily="18" charset="0"/>
              </a:rPr>
              <a:t>Cod</a:t>
            </a:r>
            <a:r>
              <a:rPr lang="de-DE" sz="2200" dirty="0">
                <a:latin typeface="Times New Roman" panose="02020603050405020304" pitchFamily="18" charset="0"/>
                <a:cs typeface="Times New Roman" panose="02020603050405020304" pitchFamily="18" charset="0"/>
              </a:rPr>
              <a:t>. </a:t>
            </a:r>
            <a:r>
              <a:rPr lang="de-DE" sz="2200" dirty="0" err="1">
                <a:latin typeface="Times New Roman" panose="02020603050405020304" pitchFamily="18" charset="0"/>
                <a:cs typeface="Times New Roman" panose="02020603050405020304" pitchFamily="18" charset="0"/>
              </a:rPr>
              <a:t>germ</a:t>
            </a:r>
            <a:r>
              <a:rPr lang="de-DE" sz="2200" dirty="0">
                <a:latin typeface="Times New Roman" panose="02020603050405020304" pitchFamily="18" charset="0"/>
                <a:cs typeface="Times New Roman" panose="02020603050405020304" pitchFamily="18" charset="0"/>
              </a:rPr>
              <a:t>. 12, S. </a:t>
            </a:r>
            <a:r>
              <a:rPr lang="de-DE" sz="2200" dirty="0" smtClean="0">
                <a:latin typeface="Times New Roman" panose="02020603050405020304" pitchFamily="18" charset="0"/>
                <a:cs typeface="Times New Roman" panose="02020603050405020304" pitchFamily="18" charset="0"/>
              </a:rPr>
              <a:t>132 (</a:t>
            </a:r>
            <a:r>
              <a:rPr lang="de-DE" sz="2200" i="1" dirty="0" smtClean="0">
                <a:latin typeface="Times New Roman" panose="02020603050405020304" pitchFamily="18" charset="0"/>
                <a:cs typeface="Times New Roman" panose="02020603050405020304" pitchFamily="18" charset="0"/>
              </a:rPr>
              <a:t>Tristan</a:t>
            </a:r>
            <a:r>
              <a:rPr lang="de-DE" sz="2200" dirty="0" smtClean="0">
                <a:latin typeface="Times New Roman" panose="02020603050405020304" pitchFamily="18" charset="0"/>
                <a:cs typeface="Times New Roman" panose="02020603050405020304" pitchFamily="18" charset="0"/>
              </a:rPr>
              <a:t>, S)</a:t>
            </a:r>
            <a:br>
              <a:rPr lang="de-DE" sz="2200" dirty="0" smtClean="0">
                <a:latin typeface="Times New Roman" panose="02020603050405020304" pitchFamily="18" charset="0"/>
                <a:cs typeface="Times New Roman" panose="02020603050405020304" pitchFamily="18" charset="0"/>
              </a:rPr>
            </a:br>
            <a:r>
              <a:rPr lang="de-DE" sz="2200" dirty="0" smtClean="0">
                <a:latin typeface="Times New Roman" panose="02020603050405020304" pitchFamily="18" charset="0"/>
                <a:cs typeface="Times New Roman" panose="02020603050405020304" pitchFamily="18" charset="0"/>
              </a:rPr>
              <a:t>Die drei ältesten Belege (1225/1250): München, </a:t>
            </a:r>
            <a:r>
              <a:rPr lang="de-DE" sz="2200" dirty="0" err="1" smtClean="0">
                <a:latin typeface="Times New Roman" panose="02020603050405020304" pitchFamily="18" charset="0"/>
                <a:cs typeface="Times New Roman" panose="02020603050405020304" pitchFamily="18" charset="0"/>
              </a:rPr>
              <a:t>Cgm</a:t>
            </a:r>
            <a:r>
              <a:rPr lang="de-DE" sz="2200" dirty="0" smtClean="0">
                <a:latin typeface="Times New Roman" panose="02020603050405020304" pitchFamily="18" charset="0"/>
                <a:cs typeface="Times New Roman" panose="02020603050405020304" pitchFamily="18" charset="0"/>
              </a:rPr>
              <a:t> 51, </a:t>
            </a:r>
            <a:r>
              <a:rPr lang="de-DE" sz="2200" dirty="0" err="1" smtClean="0">
                <a:latin typeface="Times New Roman" panose="02020603050405020304" pitchFamily="18" charset="0"/>
                <a:cs typeface="Times New Roman" panose="02020603050405020304" pitchFamily="18" charset="0"/>
              </a:rPr>
              <a:t>Bl</a:t>
            </a:r>
            <a:r>
              <a:rPr lang="de-DE" sz="2200" dirty="0" smtClean="0">
                <a:latin typeface="Times New Roman" panose="02020603050405020304" pitchFamily="18" charset="0"/>
                <a:cs typeface="Times New Roman" panose="02020603050405020304" pitchFamily="18" charset="0"/>
              </a:rPr>
              <a:t>. 32vb </a:t>
            </a:r>
            <a:r>
              <a:rPr lang="de-DE" sz="2200" dirty="0">
                <a:latin typeface="Times New Roman" panose="02020603050405020304" pitchFamily="18" charset="0"/>
                <a:cs typeface="Times New Roman" panose="02020603050405020304" pitchFamily="18" charset="0"/>
              </a:rPr>
              <a:t>(</a:t>
            </a:r>
            <a:r>
              <a:rPr lang="de-DE" sz="2200" i="1" dirty="0">
                <a:latin typeface="Times New Roman" panose="02020603050405020304" pitchFamily="18" charset="0"/>
                <a:cs typeface="Times New Roman" panose="02020603050405020304" pitchFamily="18" charset="0"/>
              </a:rPr>
              <a:t>Tristan</a:t>
            </a:r>
            <a:r>
              <a:rPr lang="de-DE" sz="2200" dirty="0">
                <a:latin typeface="Times New Roman" panose="02020603050405020304" pitchFamily="18" charset="0"/>
                <a:cs typeface="Times New Roman" panose="02020603050405020304" pitchFamily="18" charset="0"/>
              </a:rPr>
              <a:t>, M); </a:t>
            </a:r>
            <a:r>
              <a:rPr lang="de-DE" sz="2200" dirty="0" smtClean="0">
                <a:latin typeface="Times New Roman" panose="02020603050405020304" pitchFamily="18" charset="0"/>
                <a:cs typeface="Times New Roman" panose="02020603050405020304" pitchFamily="18" charset="0"/>
              </a:rPr>
              <a:t>München, </a:t>
            </a:r>
            <a:r>
              <a:rPr lang="de-DE" sz="2200" dirty="0" err="1" smtClean="0">
                <a:latin typeface="Times New Roman" panose="02020603050405020304" pitchFamily="18" charset="0"/>
                <a:cs typeface="Times New Roman" panose="02020603050405020304" pitchFamily="18" charset="0"/>
              </a:rPr>
              <a:t>Cgm</a:t>
            </a:r>
            <a:r>
              <a:rPr lang="de-DE" sz="2200" dirty="0" smtClean="0">
                <a:latin typeface="Times New Roman" panose="02020603050405020304" pitchFamily="18" charset="0"/>
                <a:cs typeface="Times New Roman" panose="02020603050405020304" pitchFamily="18" charset="0"/>
              </a:rPr>
              <a:t> 61, </a:t>
            </a:r>
            <a:r>
              <a:rPr lang="de-DE" sz="2200" dirty="0" err="1" smtClean="0">
                <a:latin typeface="Times New Roman" panose="02020603050405020304" pitchFamily="18" charset="0"/>
                <a:cs typeface="Times New Roman" panose="02020603050405020304" pitchFamily="18" charset="0"/>
              </a:rPr>
              <a:t>Bl</a:t>
            </a:r>
            <a:r>
              <a:rPr lang="de-DE" sz="2200" dirty="0" smtClean="0">
                <a:latin typeface="Times New Roman" panose="02020603050405020304" pitchFamily="18" charset="0"/>
                <a:cs typeface="Times New Roman" panose="02020603050405020304" pitchFamily="18" charset="0"/>
              </a:rPr>
              <a:t>. 41rb (</a:t>
            </a:r>
            <a:r>
              <a:rPr lang="de-DE" sz="2200" i="1" dirty="0" smtClean="0">
                <a:latin typeface="Times New Roman" panose="02020603050405020304" pitchFamily="18" charset="0"/>
                <a:cs typeface="Times New Roman" panose="02020603050405020304" pitchFamily="18" charset="0"/>
              </a:rPr>
              <a:t>Parzival</a:t>
            </a:r>
            <a:r>
              <a:rPr lang="de-DE" sz="2200" dirty="0" smtClean="0">
                <a:latin typeface="Times New Roman" panose="02020603050405020304" pitchFamily="18" charset="0"/>
                <a:cs typeface="Times New Roman" panose="02020603050405020304" pitchFamily="18" charset="0"/>
              </a:rPr>
              <a:t>, I); Straßburg, MS</a:t>
            </a:r>
            <a:r>
              <a:rPr lang="de-DE" sz="2200" dirty="0">
                <a:latin typeface="Times New Roman" panose="02020603050405020304" pitchFamily="18" charset="0"/>
                <a:cs typeface="Times New Roman" panose="02020603050405020304" pitchFamily="18" charset="0"/>
              </a:rPr>
              <a:t>. </a:t>
            </a:r>
            <a:r>
              <a:rPr lang="de-DE" sz="2200" dirty="0" smtClean="0">
                <a:latin typeface="Times New Roman" panose="02020603050405020304" pitchFamily="18" charset="0"/>
                <a:cs typeface="Times New Roman" panose="02020603050405020304" pitchFamily="18" charset="0"/>
              </a:rPr>
              <a:t>2.202, </a:t>
            </a:r>
            <a:r>
              <a:rPr lang="de-DE" sz="2200" dirty="0" err="1" smtClean="0">
                <a:latin typeface="Times New Roman" panose="02020603050405020304" pitchFamily="18" charset="0"/>
                <a:cs typeface="Times New Roman" panose="02020603050405020304" pitchFamily="18" charset="0"/>
              </a:rPr>
              <a:t>Bl</a:t>
            </a:r>
            <a:r>
              <a:rPr lang="de-DE" sz="2200" dirty="0" smtClean="0">
                <a:latin typeface="Times New Roman" panose="02020603050405020304" pitchFamily="18" charset="0"/>
                <a:cs typeface="Times New Roman" panose="02020603050405020304" pitchFamily="18" charset="0"/>
              </a:rPr>
              <a:t>. 1vb (</a:t>
            </a:r>
            <a:r>
              <a:rPr lang="de-DE" sz="2200" i="1" dirty="0" smtClean="0">
                <a:latin typeface="Times New Roman" panose="02020603050405020304" pitchFamily="18" charset="0"/>
                <a:cs typeface="Times New Roman" panose="02020603050405020304" pitchFamily="18" charset="0"/>
              </a:rPr>
              <a:t>Willehalm</a:t>
            </a:r>
            <a:r>
              <a:rPr lang="de-DE" sz="2200" dirty="0" smtClean="0">
                <a:latin typeface="Times New Roman" panose="02020603050405020304" pitchFamily="18" charset="0"/>
                <a:cs typeface="Times New Roman" panose="02020603050405020304" pitchFamily="18" charset="0"/>
              </a:rPr>
              <a:t>, Fragment)</a:t>
            </a:r>
            <a:br>
              <a:rPr lang="de-DE" sz="2200" dirty="0" smtClean="0">
                <a:latin typeface="Times New Roman" panose="02020603050405020304" pitchFamily="18" charset="0"/>
                <a:cs typeface="Times New Roman" panose="02020603050405020304" pitchFamily="18" charset="0"/>
              </a:rPr>
            </a:br>
            <a:r>
              <a:rPr lang="de-DE" sz="2200" dirty="0">
                <a:latin typeface="Times New Roman" panose="02020603050405020304" pitchFamily="18" charset="0"/>
                <a:cs typeface="Times New Roman" panose="02020603050405020304" pitchFamily="18" charset="0"/>
              </a:rPr>
              <a:t/>
            </a:r>
            <a:br>
              <a:rPr lang="de-DE" sz="2200" dirty="0">
                <a:latin typeface="Times New Roman" panose="02020603050405020304" pitchFamily="18" charset="0"/>
                <a:cs typeface="Times New Roman" panose="02020603050405020304" pitchFamily="18" charset="0"/>
              </a:rPr>
            </a:br>
            <a:r>
              <a:rPr lang="de-DE" sz="1600" dirty="0">
                <a:latin typeface="Times New Roman" panose="02020603050405020304" pitchFamily="18" charset="0"/>
                <a:cs typeface="Times New Roman" panose="02020603050405020304" pitchFamily="18" charset="0"/>
              </a:rPr>
              <a:t>57 </a:t>
            </a:r>
            <a:r>
              <a:rPr lang="de-DE" sz="1600" dirty="0" smtClean="0">
                <a:latin typeface="Times New Roman" panose="02020603050405020304" pitchFamily="18" charset="0"/>
                <a:cs typeface="Times New Roman" panose="02020603050405020304" pitchFamily="18" charset="0"/>
              </a:rPr>
              <a:t>Schreibweisen: </a:t>
            </a:r>
            <a:r>
              <a:rPr lang="de-DE" sz="1600" dirty="0" err="1" smtClean="0">
                <a:latin typeface="Times New Roman" panose="02020603050405020304" pitchFamily="18" charset="0"/>
                <a:cs typeface="Times New Roman" panose="02020603050405020304" pitchFamily="18" charset="0"/>
              </a:rPr>
              <a:t>aventiure</a:t>
            </a:r>
            <a:r>
              <a:rPr lang="de-DE" sz="1600" dirty="0">
                <a:latin typeface="Times New Roman" panose="02020603050405020304" pitchFamily="18" charset="0"/>
                <a:cs typeface="Times New Roman" panose="02020603050405020304" pitchFamily="18" charset="0"/>
              </a:rPr>
              <a:t>, </a:t>
            </a:r>
            <a:r>
              <a:rPr lang="de-DE" sz="1600" dirty="0" err="1">
                <a:latin typeface="Times New Roman" panose="02020603050405020304" pitchFamily="18" charset="0"/>
                <a:cs typeface="Times New Roman" panose="02020603050405020304" pitchFamily="18" charset="0"/>
              </a:rPr>
              <a:t>Feldeck</a:t>
            </a:r>
            <a:r>
              <a:rPr lang="de-DE" sz="1600" dirty="0">
                <a:latin typeface="Times New Roman" panose="02020603050405020304" pitchFamily="18" charset="0"/>
                <a:cs typeface="Times New Roman" panose="02020603050405020304" pitchFamily="18" charset="0"/>
              </a:rPr>
              <a:t>, </a:t>
            </a:r>
            <a:r>
              <a:rPr lang="de-DE" sz="1600" dirty="0" err="1">
                <a:latin typeface="Times New Roman" panose="02020603050405020304" pitchFamily="18" charset="0"/>
                <a:cs typeface="Times New Roman" panose="02020603050405020304" pitchFamily="18" charset="0"/>
              </a:rPr>
              <a:t>Feldeckyn</a:t>
            </a:r>
            <a:r>
              <a:rPr lang="de-DE" sz="1600" dirty="0">
                <a:latin typeface="Times New Roman" panose="02020603050405020304" pitchFamily="18" charset="0"/>
                <a:cs typeface="Times New Roman" panose="02020603050405020304" pitchFamily="18" charset="0"/>
              </a:rPr>
              <a:t>, </a:t>
            </a:r>
            <a:r>
              <a:rPr lang="de-DE" sz="1600" dirty="0" err="1">
                <a:latin typeface="Times New Roman" panose="02020603050405020304" pitchFamily="18" charset="0"/>
                <a:cs typeface="Times New Roman" panose="02020603050405020304" pitchFamily="18" charset="0"/>
              </a:rPr>
              <a:t>Feldeg</a:t>
            </a:r>
            <a:r>
              <a:rPr lang="de-DE" sz="1600" dirty="0">
                <a:latin typeface="Times New Roman" panose="02020603050405020304" pitchFamily="18" charset="0"/>
                <a:cs typeface="Times New Roman" panose="02020603050405020304" pitchFamily="18" charset="0"/>
              </a:rPr>
              <a:t>, </a:t>
            </a:r>
            <a:r>
              <a:rPr lang="de-DE" sz="1600" dirty="0" err="1">
                <a:latin typeface="Times New Roman" panose="02020603050405020304" pitchFamily="18" charset="0"/>
                <a:cs typeface="Times New Roman" panose="02020603050405020304" pitchFamily="18" charset="0"/>
              </a:rPr>
              <a:t>Feldegg</a:t>
            </a:r>
            <a:r>
              <a:rPr lang="de-DE" sz="1600" dirty="0">
                <a:latin typeface="Times New Roman" panose="02020603050405020304" pitchFamily="18" charset="0"/>
                <a:cs typeface="Times New Roman" panose="02020603050405020304" pitchFamily="18" charset="0"/>
              </a:rPr>
              <a:t>, </a:t>
            </a:r>
            <a:r>
              <a:rPr lang="de-DE" sz="1600" dirty="0" err="1">
                <a:latin typeface="Times New Roman" panose="02020603050405020304" pitchFamily="18" charset="0"/>
                <a:cs typeface="Times New Roman" panose="02020603050405020304" pitchFamily="18" charset="0"/>
              </a:rPr>
              <a:t>Feldig</a:t>
            </a:r>
            <a:r>
              <a:rPr lang="de-DE" sz="1600" dirty="0">
                <a:latin typeface="Times New Roman" panose="02020603050405020304" pitchFamily="18" charset="0"/>
                <a:cs typeface="Times New Roman" panose="02020603050405020304" pitchFamily="18" charset="0"/>
              </a:rPr>
              <a:t>, </a:t>
            </a:r>
            <a:r>
              <a:rPr lang="de-DE" sz="1600" dirty="0" err="1">
                <a:latin typeface="Times New Roman" panose="02020603050405020304" pitchFamily="18" charset="0"/>
                <a:cs typeface="Times New Roman" panose="02020603050405020304" pitchFamily="18" charset="0"/>
              </a:rPr>
              <a:t>Felkin</a:t>
            </a:r>
            <a:r>
              <a:rPr lang="de-DE" sz="1600" dirty="0">
                <a:latin typeface="Times New Roman" panose="02020603050405020304" pitchFamily="18" charset="0"/>
                <a:cs typeface="Times New Roman" panose="02020603050405020304" pitchFamily="18" charset="0"/>
              </a:rPr>
              <a:t>, </a:t>
            </a:r>
            <a:r>
              <a:rPr lang="de-DE" sz="1600" dirty="0" err="1">
                <a:latin typeface="Times New Roman" panose="02020603050405020304" pitchFamily="18" charset="0"/>
                <a:cs typeface="Times New Roman" panose="02020603050405020304" pitchFamily="18" charset="0"/>
              </a:rPr>
              <a:t>Veldchin</a:t>
            </a:r>
            <a:r>
              <a:rPr lang="de-DE" sz="1600" dirty="0">
                <a:latin typeface="Times New Roman" panose="02020603050405020304" pitchFamily="18" charset="0"/>
                <a:cs typeface="Times New Roman" panose="02020603050405020304" pitchFamily="18" charset="0"/>
              </a:rPr>
              <a:t> (2), </a:t>
            </a:r>
            <a:r>
              <a:rPr lang="de-DE" sz="1600" dirty="0" err="1">
                <a:latin typeface="Times New Roman" panose="02020603050405020304" pitchFamily="18" charset="0"/>
                <a:cs typeface="Times New Roman" panose="02020603050405020304" pitchFamily="18" charset="0"/>
              </a:rPr>
              <a:t>Veldech</a:t>
            </a:r>
            <a:r>
              <a:rPr lang="de-DE" sz="1600" dirty="0">
                <a:latin typeface="Times New Roman" panose="02020603050405020304" pitchFamily="18" charset="0"/>
                <a:cs typeface="Times New Roman" panose="02020603050405020304" pitchFamily="18" charset="0"/>
              </a:rPr>
              <a:t>, </a:t>
            </a:r>
            <a:r>
              <a:rPr lang="de-DE" sz="1600" dirty="0" err="1">
                <a:latin typeface="Times New Roman" panose="02020603050405020304" pitchFamily="18" charset="0"/>
                <a:cs typeface="Times New Roman" panose="02020603050405020304" pitchFamily="18" charset="0"/>
              </a:rPr>
              <a:t>Veldechen</a:t>
            </a:r>
            <a:r>
              <a:rPr lang="de-DE" sz="1600" dirty="0">
                <a:latin typeface="Times New Roman" panose="02020603050405020304" pitchFamily="18" charset="0"/>
                <a:cs typeface="Times New Roman" panose="02020603050405020304" pitchFamily="18" charset="0"/>
              </a:rPr>
              <a:t>, </a:t>
            </a:r>
            <a:r>
              <a:rPr lang="de-DE" sz="1600" dirty="0" err="1">
                <a:latin typeface="Times New Roman" panose="02020603050405020304" pitchFamily="18" charset="0"/>
                <a:cs typeface="Times New Roman" panose="02020603050405020304" pitchFamily="18" charset="0"/>
              </a:rPr>
              <a:t>Veldechin</a:t>
            </a:r>
            <a:r>
              <a:rPr lang="de-DE" sz="1600" dirty="0">
                <a:latin typeface="Times New Roman" panose="02020603050405020304" pitchFamily="18" charset="0"/>
                <a:cs typeface="Times New Roman" panose="02020603050405020304" pitchFamily="18" charset="0"/>
              </a:rPr>
              <a:t> (2), </a:t>
            </a:r>
            <a:r>
              <a:rPr lang="de-DE" sz="1600" dirty="0" err="1">
                <a:latin typeface="Times New Roman" panose="02020603050405020304" pitchFamily="18" charset="0"/>
                <a:cs typeface="Times New Roman" panose="02020603050405020304" pitchFamily="18" charset="0"/>
              </a:rPr>
              <a:t>Veldecht</a:t>
            </a:r>
            <a:r>
              <a:rPr lang="de-DE" sz="1600" dirty="0">
                <a:latin typeface="Times New Roman" panose="02020603050405020304" pitchFamily="18" charset="0"/>
                <a:cs typeface="Times New Roman" panose="02020603050405020304" pitchFamily="18" charset="0"/>
              </a:rPr>
              <a:t>, </a:t>
            </a:r>
            <a:r>
              <a:rPr lang="de-DE" sz="1600" dirty="0" err="1">
                <a:latin typeface="Times New Roman" panose="02020603050405020304" pitchFamily="18" charset="0"/>
                <a:cs typeface="Times New Roman" panose="02020603050405020304" pitchFamily="18" charset="0"/>
              </a:rPr>
              <a:t>Veldeck</a:t>
            </a:r>
            <a:r>
              <a:rPr lang="de-DE" sz="1600" dirty="0">
                <a:latin typeface="Times New Roman" panose="02020603050405020304" pitchFamily="18" charset="0"/>
                <a:cs typeface="Times New Roman" panose="02020603050405020304" pitchFamily="18" charset="0"/>
              </a:rPr>
              <a:t> </a:t>
            </a:r>
            <a:r>
              <a:rPr lang="de-DE" sz="1600" dirty="0" smtClean="0">
                <a:latin typeface="Times New Roman" panose="02020603050405020304" pitchFamily="18" charset="0"/>
                <a:cs typeface="Times New Roman" panose="02020603050405020304" pitchFamily="18" charset="0"/>
              </a:rPr>
              <a:t>(</a:t>
            </a:r>
            <a:r>
              <a:rPr lang="de-DE" sz="1600" dirty="0">
                <a:latin typeface="Times New Roman" panose="02020603050405020304" pitchFamily="18" charset="0"/>
                <a:cs typeface="Times New Roman" panose="02020603050405020304" pitchFamily="18" charset="0"/>
              </a:rPr>
              <a:t>4), </a:t>
            </a:r>
            <a:r>
              <a:rPr lang="de-DE" sz="1600" dirty="0" err="1">
                <a:latin typeface="Times New Roman" panose="02020603050405020304" pitchFamily="18" charset="0"/>
                <a:cs typeface="Times New Roman" panose="02020603050405020304" pitchFamily="18" charset="0"/>
              </a:rPr>
              <a:t>Veldecke</a:t>
            </a:r>
            <a:r>
              <a:rPr lang="de-DE" sz="1600" dirty="0">
                <a:latin typeface="Times New Roman" panose="02020603050405020304" pitchFamily="18" charset="0"/>
                <a:cs typeface="Times New Roman" panose="02020603050405020304" pitchFamily="18" charset="0"/>
              </a:rPr>
              <a:t> </a:t>
            </a:r>
            <a:r>
              <a:rPr lang="de-DE" sz="1600" dirty="0" smtClean="0">
                <a:latin typeface="Times New Roman" panose="02020603050405020304" pitchFamily="18" charset="0"/>
                <a:cs typeface="Times New Roman" panose="02020603050405020304" pitchFamily="18" charset="0"/>
              </a:rPr>
              <a:t>(</a:t>
            </a:r>
            <a:r>
              <a:rPr lang="de-DE" sz="1600" dirty="0">
                <a:latin typeface="Times New Roman" panose="02020603050405020304" pitchFamily="18" charset="0"/>
                <a:cs typeface="Times New Roman" panose="02020603050405020304" pitchFamily="18" charset="0"/>
              </a:rPr>
              <a:t>20), </a:t>
            </a:r>
            <a:r>
              <a:rPr lang="de-DE" sz="1600" dirty="0" err="1">
                <a:latin typeface="Times New Roman" panose="02020603050405020304" pitchFamily="18" charset="0"/>
                <a:cs typeface="Times New Roman" panose="02020603050405020304" pitchFamily="18" charset="0"/>
              </a:rPr>
              <a:t>Veldecken</a:t>
            </a:r>
            <a:r>
              <a:rPr lang="de-DE" sz="1600" dirty="0">
                <a:latin typeface="Times New Roman" panose="02020603050405020304" pitchFamily="18" charset="0"/>
                <a:cs typeface="Times New Roman" panose="02020603050405020304" pitchFamily="18" charset="0"/>
              </a:rPr>
              <a:t> </a:t>
            </a:r>
            <a:r>
              <a:rPr lang="de-DE" sz="1600" dirty="0" smtClean="0">
                <a:latin typeface="Times New Roman" panose="02020603050405020304" pitchFamily="18" charset="0"/>
                <a:cs typeface="Times New Roman" panose="02020603050405020304" pitchFamily="18" charset="0"/>
              </a:rPr>
              <a:t>(</a:t>
            </a:r>
            <a:r>
              <a:rPr lang="de-DE" sz="1600" dirty="0">
                <a:latin typeface="Times New Roman" panose="02020603050405020304" pitchFamily="18" charset="0"/>
                <a:cs typeface="Times New Roman" panose="02020603050405020304" pitchFamily="18" charset="0"/>
              </a:rPr>
              <a:t>3), </a:t>
            </a:r>
            <a:r>
              <a:rPr lang="de-DE" sz="1600" dirty="0" err="1">
                <a:latin typeface="Times New Roman" panose="02020603050405020304" pitchFamily="18" charset="0"/>
                <a:cs typeface="Times New Roman" panose="02020603050405020304" pitchFamily="18" charset="0"/>
              </a:rPr>
              <a:t>Veldeckh</a:t>
            </a:r>
            <a:r>
              <a:rPr lang="de-DE" sz="1600" dirty="0">
                <a:latin typeface="Times New Roman" panose="02020603050405020304" pitchFamily="18" charset="0"/>
                <a:cs typeface="Times New Roman" panose="02020603050405020304" pitchFamily="18" charset="0"/>
              </a:rPr>
              <a:t>, </a:t>
            </a:r>
            <a:r>
              <a:rPr lang="de-DE" sz="1600" dirty="0" err="1">
                <a:latin typeface="Times New Roman" panose="02020603050405020304" pitchFamily="18" charset="0"/>
                <a:cs typeface="Times New Roman" panose="02020603050405020304" pitchFamily="18" charset="0"/>
              </a:rPr>
              <a:t>Veldech</a:t>
            </a:r>
            <a:r>
              <a:rPr lang="de-DE" sz="1600" dirty="0">
                <a:latin typeface="Times New Roman" panose="02020603050405020304" pitchFamily="18" charset="0"/>
                <a:cs typeface="Times New Roman" panose="02020603050405020304" pitchFamily="18" charset="0"/>
              </a:rPr>
              <a:t>, </a:t>
            </a:r>
            <a:r>
              <a:rPr lang="de-DE" sz="1600" dirty="0" err="1">
                <a:latin typeface="Times New Roman" panose="02020603050405020304" pitchFamily="18" charset="0"/>
                <a:cs typeface="Times New Roman" panose="02020603050405020304" pitchFamily="18" charset="0"/>
              </a:rPr>
              <a:t>Veldeeke</a:t>
            </a:r>
            <a:r>
              <a:rPr lang="de-DE" sz="1600" dirty="0">
                <a:latin typeface="Times New Roman" panose="02020603050405020304" pitchFamily="18" charset="0"/>
                <a:cs typeface="Times New Roman" panose="02020603050405020304" pitchFamily="18" charset="0"/>
              </a:rPr>
              <a:t>, </a:t>
            </a:r>
            <a:r>
              <a:rPr lang="de-DE" sz="1600" dirty="0" err="1">
                <a:latin typeface="Times New Roman" panose="02020603050405020304" pitchFamily="18" charset="0"/>
                <a:cs typeface="Times New Roman" panose="02020603050405020304" pitchFamily="18" charset="0"/>
              </a:rPr>
              <a:t>Veldeg</a:t>
            </a:r>
            <a:r>
              <a:rPr lang="de-DE" sz="1600" dirty="0">
                <a:latin typeface="Times New Roman" panose="02020603050405020304" pitchFamily="18" charset="0"/>
                <a:cs typeface="Times New Roman" panose="02020603050405020304" pitchFamily="18" charset="0"/>
              </a:rPr>
              <a:t> </a:t>
            </a:r>
            <a:r>
              <a:rPr lang="de-DE" sz="1600" dirty="0" smtClean="0">
                <a:latin typeface="Times New Roman" panose="02020603050405020304" pitchFamily="18" charset="0"/>
                <a:cs typeface="Times New Roman" panose="02020603050405020304" pitchFamily="18" charset="0"/>
              </a:rPr>
              <a:t>(</a:t>
            </a:r>
            <a:r>
              <a:rPr lang="de-DE" sz="1600" dirty="0">
                <a:latin typeface="Times New Roman" panose="02020603050405020304" pitchFamily="18" charset="0"/>
                <a:cs typeface="Times New Roman" panose="02020603050405020304" pitchFamily="18" charset="0"/>
              </a:rPr>
              <a:t>2), </a:t>
            </a:r>
            <a:r>
              <a:rPr lang="de-DE" sz="1600" dirty="0" err="1">
                <a:latin typeface="Times New Roman" panose="02020603050405020304" pitchFamily="18" charset="0"/>
                <a:cs typeface="Times New Roman" panose="02020603050405020304" pitchFamily="18" charset="0"/>
              </a:rPr>
              <a:t>Veldege</a:t>
            </a:r>
            <a:r>
              <a:rPr lang="de-DE" sz="1600" dirty="0">
                <a:latin typeface="Times New Roman" panose="02020603050405020304" pitchFamily="18" charset="0"/>
                <a:cs typeface="Times New Roman" panose="02020603050405020304" pitchFamily="18" charset="0"/>
              </a:rPr>
              <a:t>, </a:t>
            </a:r>
            <a:r>
              <a:rPr lang="de-DE" sz="1600" dirty="0" err="1">
                <a:latin typeface="Times New Roman" panose="02020603050405020304" pitchFamily="18" charset="0"/>
                <a:cs typeface="Times New Roman" panose="02020603050405020304" pitchFamily="18" charset="0"/>
              </a:rPr>
              <a:t>Veldegge</a:t>
            </a:r>
            <a:r>
              <a:rPr lang="de-DE" sz="1600" dirty="0">
                <a:latin typeface="Times New Roman" panose="02020603050405020304" pitchFamily="18" charset="0"/>
                <a:cs typeface="Times New Roman" panose="02020603050405020304" pitchFamily="18" charset="0"/>
              </a:rPr>
              <a:t> (2), </a:t>
            </a:r>
            <a:r>
              <a:rPr lang="de-DE" sz="1600" dirty="0" err="1">
                <a:latin typeface="Times New Roman" panose="02020603050405020304" pitchFamily="18" charset="0"/>
                <a:cs typeface="Times New Roman" panose="02020603050405020304" pitchFamily="18" charset="0"/>
              </a:rPr>
              <a:t>Veldegge</a:t>
            </a:r>
            <a:r>
              <a:rPr lang="de-DE" sz="1600" dirty="0">
                <a:latin typeface="Times New Roman" panose="02020603050405020304" pitchFamily="18" charset="0"/>
                <a:cs typeface="Times New Roman" panose="02020603050405020304" pitchFamily="18" charset="0"/>
              </a:rPr>
              <a:t>, </a:t>
            </a:r>
            <a:r>
              <a:rPr lang="de-DE" sz="1600" dirty="0" err="1">
                <a:latin typeface="Times New Roman" panose="02020603050405020304" pitchFamily="18" charset="0"/>
                <a:cs typeface="Times New Roman" panose="02020603050405020304" pitchFamily="18" charset="0"/>
              </a:rPr>
              <a:t>Veldeggere</a:t>
            </a:r>
            <a:r>
              <a:rPr lang="de-DE" sz="1600" dirty="0">
                <a:latin typeface="Times New Roman" panose="02020603050405020304" pitchFamily="18" charset="0"/>
                <a:cs typeface="Times New Roman" panose="02020603050405020304" pitchFamily="18" charset="0"/>
              </a:rPr>
              <a:t>, </a:t>
            </a:r>
            <a:r>
              <a:rPr lang="de-DE" sz="1600" dirty="0" err="1">
                <a:latin typeface="Times New Roman" panose="02020603050405020304" pitchFamily="18" charset="0"/>
                <a:cs typeface="Times New Roman" panose="02020603050405020304" pitchFamily="18" charset="0"/>
              </a:rPr>
              <a:t>Veldegk</a:t>
            </a:r>
            <a:r>
              <a:rPr lang="de-DE" sz="1600" dirty="0">
                <a:latin typeface="Times New Roman" panose="02020603050405020304" pitchFamily="18" charset="0"/>
                <a:cs typeface="Times New Roman" panose="02020603050405020304" pitchFamily="18" charset="0"/>
              </a:rPr>
              <a:t>, </a:t>
            </a:r>
            <a:r>
              <a:rPr lang="de-DE" sz="1600" dirty="0" err="1">
                <a:latin typeface="Times New Roman" panose="02020603050405020304" pitchFamily="18" charset="0"/>
                <a:cs typeface="Times New Roman" panose="02020603050405020304" pitchFamily="18" charset="0"/>
              </a:rPr>
              <a:t>Veldegke</a:t>
            </a:r>
            <a:r>
              <a:rPr lang="de-DE" sz="1600" dirty="0">
                <a:latin typeface="Times New Roman" panose="02020603050405020304" pitchFamily="18" charset="0"/>
                <a:cs typeface="Times New Roman" panose="02020603050405020304" pitchFamily="18" charset="0"/>
              </a:rPr>
              <a:t>, </a:t>
            </a:r>
            <a:r>
              <a:rPr lang="de-DE" sz="1600" dirty="0" err="1">
                <a:latin typeface="Times New Roman" panose="02020603050405020304" pitchFamily="18" charset="0"/>
                <a:cs typeface="Times New Roman" panose="02020603050405020304" pitchFamily="18" charset="0"/>
              </a:rPr>
              <a:t>Veldeich</a:t>
            </a:r>
            <a:r>
              <a:rPr lang="de-DE" sz="1600" dirty="0">
                <a:latin typeface="Times New Roman" panose="02020603050405020304" pitchFamily="18" charset="0"/>
                <a:cs typeface="Times New Roman" panose="02020603050405020304" pitchFamily="18" charset="0"/>
              </a:rPr>
              <a:t>, </a:t>
            </a:r>
            <a:r>
              <a:rPr lang="de-DE" sz="1600" dirty="0" err="1">
                <a:latin typeface="Times New Roman" panose="02020603050405020304" pitchFamily="18" charset="0"/>
                <a:cs typeface="Times New Roman" panose="02020603050405020304" pitchFamily="18" charset="0"/>
              </a:rPr>
              <a:t>Veldeiech</a:t>
            </a:r>
            <a:r>
              <a:rPr lang="de-DE" sz="1600" dirty="0">
                <a:latin typeface="Times New Roman" panose="02020603050405020304" pitchFamily="18" charset="0"/>
                <a:cs typeface="Times New Roman" panose="02020603050405020304" pitchFamily="18" charset="0"/>
              </a:rPr>
              <a:t>, </a:t>
            </a:r>
            <a:r>
              <a:rPr lang="de-DE" sz="1600" dirty="0" err="1" smtClean="0">
                <a:latin typeface="Times New Roman" panose="02020603050405020304" pitchFamily="18" charset="0"/>
                <a:cs typeface="Times New Roman" panose="02020603050405020304" pitchFamily="18" charset="0"/>
              </a:rPr>
              <a:t>Veldek</a:t>
            </a:r>
            <a:r>
              <a:rPr lang="de-DE" sz="1600" dirty="0" smtClean="0">
                <a:latin typeface="Times New Roman" panose="02020603050405020304" pitchFamily="18" charset="0"/>
                <a:cs typeface="Times New Roman" panose="02020603050405020304" pitchFamily="18" charset="0"/>
              </a:rPr>
              <a:t> </a:t>
            </a:r>
            <a:r>
              <a:rPr lang="de-DE" sz="1600" dirty="0">
                <a:latin typeface="Times New Roman" panose="02020603050405020304" pitchFamily="18" charset="0"/>
                <a:cs typeface="Times New Roman" panose="02020603050405020304" pitchFamily="18" charset="0"/>
              </a:rPr>
              <a:t>(3), </a:t>
            </a:r>
            <a:r>
              <a:rPr lang="de-DE" sz="1600" dirty="0" err="1">
                <a:latin typeface="Times New Roman" panose="02020603050405020304" pitchFamily="18" charset="0"/>
                <a:cs typeface="Times New Roman" panose="02020603050405020304" pitchFamily="18" charset="0"/>
              </a:rPr>
              <a:t>Veldeke</a:t>
            </a:r>
            <a:r>
              <a:rPr lang="de-DE" sz="1600" dirty="0">
                <a:latin typeface="Times New Roman" panose="02020603050405020304" pitchFamily="18" charset="0"/>
                <a:cs typeface="Times New Roman" panose="02020603050405020304" pitchFamily="18" charset="0"/>
              </a:rPr>
              <a:t> </a:t>
            </a:r>
            <a:r>
              <a:rPr lang="de-DE" sz="1600" dirty="0" smtClean="0">
                <a:latin typeface="Times New Roman" panose="02020603050405020304" pitchFamily="18" charset="0"/>
                <a:cs typeface="Times New Roman" panose="02020603050405020304" pitchFamily="18" charset="0"/>
              </a:rPr>
              <a:t>(</a:t>
            </a:r>
            <a:r>
              <a:rPr lang="de-DE" sz="1600" dirty="0">
                <a:latin typeface="Times New Roman" panose="02020603050405020304" pitchFamily="18" charset="0"/>
                <a:cs typeface="Times New Roman" panose="02020603050405020304" pitchFamily="18" charset="0"/>
              </a:rPr>
              <a:t>6), </a:t>
            </a:r>
            <a:r>
              <a:rPr lang="de-DE" sz="1600" dirty="0" err="1">
                <a:latin typeface="Times New Roman" panose="02020603050405020304" pitchFamily="18" charset="0"/>
                <a:cs typeface="Times New Roman" panose="02020603050405020304" pitchFamily="18" charset="0"/>
              </a:rPr>
              <a:t>Veldekein</a:t>
            </a:r>
            <a:r>
              <a:rPr lang="de-DE" sz="1600" dirty="0">
                <a:latin typeface="Times New Roman" panose="02020603050405020304" pitchFamily="18" charset="0"/>
                <a:cs typeface="Times New Roman" panose="02020603050405020304" pitchFamily="18" charset="0"/>
              </a:rPr>
              <a:t> </a:t>
            </a:r>
            <a:r>
              <a:rPr lang="de-DE" sz="1600" dirty="0" smtClean="0">
                <a:latin typeface="Times New Roman" panose="02020603050405020304" pitchFamily="18" charset="0"/>
                <a:cs typeface="Times New Roman" panose="02020603050405020304" pitchFamily="18" charset="0"/>
              </a:rPr>
              <a:t>(</a:t>
            </a:r>
            <a:r>
              <a:rPr lang="de-DE" sz="1600" dirty="0">
                <a:latin typeface="Times New Roman" panose="02020603050405020304" pitchFamily="18" charset="0"/>
                <a:cs typeface="Times New Roman" panose="02020603050405020304" pitchFamily="18" charset="0"/>
              </a:rPr>
              <a:t>1), </a:t>
            </a:r>
            <a:r>
              <a:rPr lang="de-DE" sz="1600" dirty="0" err="1" smtClean="0">
                <a:latin typeface="Times New Roman" panose="02020603050405020304" pitchFamily="18" charset="0"/>
                <a:cs typeface="Times New Roman" panose="02020603050405020304" pitchFamily="18" charset="0"/>
              </a:rPr>
              <a:t>Veldeken</a:t>
            </a:r>
            <a:r>
              <a:rPr lang="de-DE" sz="1600" dirty="0" smtClean="0">
                <a:latin typeface="Times New Roman" panose="02020603050405020304" pitchFamily="18" charset="0"/>
                <a:cs typeface="Times New Roman" panose="02020603050405020304" pitchFamily="18" charset="0"/>
              </a:rPr>
              <a:t> </a:t>
            </a:r>
            <a:r>
              <a:rPr lang="de-DE" sz="1600" dirty="0">
                <a:latin typeface="Times New Roman" panose="02020603050405020304" pitchFamily="18" charset="0"/>
                <a:cs typeface="Times New Roman" panose="02020603050405020304" pitchFamily="18" charset="0"/>
              </a:rPr>
              <a:t>(4), </a:t>
            </a:r>
            <a:r>
              <a:rPr lang="de-DE" sz="1600" dirty="0" err="1" smtClean="0">
                <a:latin typeface="Times New Roman" panose="02020603050405020304" pitchFamily="18" charset="0"/>
                <a:cs typeface="Times New Roman" panose="02020603050405020304" pitchFamily="18" charset="0"/>
              </a:rPr>
              <a:t>Veldekin</a:t>
            </a:r>
            <a:r>
              <a:rPr lang="de-DE" sz="1600" dirty="0" smtClean="0">
                <a:latin typeface="Times New Roman" panose="02020603050405020304" pitchFamily="18" charset="0"/>
                <a:cs typeface="Times New Roman" panose="02020603050405020304" pitchFamily="18" charset="0"/>
              </a:rPr>
              <a:t> </a:t>
            </a:r>
            <a:r>
              <a:rPr lang="de-DE" sz="1600" dirty="0">
                <a:latin typeface="Times New Roman" panose="02020603050405020304" pitchFamily="18" charset="0"/>
                <a:cs typeface="Times New Roman" panose="02020603050405020304" pitchFamily="18" charset="0"/>
              </a:rPr>
              <a:t>(4), </a:t>
            </a:r>
            <a:r>
              <a:rPr lang="de-DE" sz="1600" dirty="0" err="1">
                <a:latin typeface="Times New Roman" panose="02020603050405020304" pitchFamily="18" charset="0"/>
                <a:cs typeface="Times New Roman" panose="02020603050405020304" pitchFamily="18" charset="0"/>
              </a:rPr>
              <a:t>Veldekk</a:t>
            </a:r>
            <a:r>
              <a:rPr lang="de-DE" sz="1600" dirty="0">
                <a:latin typeface="Times New Roman" panose="02020603050405020304" pitchFamily="18" charset="0"/>
                <a:cs typeface="Times New Roman" panose="02020603050405020304" pitchFamily="18" charset="0"/>
              </a:rPr>
              <a:t>, </a:t>
            </a:r>
            <a:r>
              <a:rPr lang="de-DE" sz="1600" dirty="0" err="1" smtClean="0">
                <a:latin typeface="Times New Roman" panose="02020603050405020304" pitchFamily="18" charset="0"/>
                <a:cs typeface="Times New Roman" panose="02020603050405020304" pitchFamily="18" charset="0"/>
              </a:rPr>
              <a:t>Veldekke</a:t>
            </a:r>
            <a:r>
              <a:rPr lang="de-DE" sz="1600" dirty="0" smtClean="0">
                <a:latin typeface="Times New Roman" panose="02020603050405020304" pitchFamily="18" charset="0"/>
                <a:cs typeface="Times New Roman" panose="02020603050405020304" pitchFamily="18" charset="0"/>
              </a:rPr>
              <a:t> </a:t>
            </a:r>
            <a:r>
              <a:rPr lang="de-DE" sz="1600" dirty="0">
                <a:latin typeface="Times New Roman" panose="02020603050405020304" pitchFamily="18" charset="0"/>
                <a:cs typeface="Times New Roman" panose="02020603050405020304" pitchFamily="18" charset="0"/>
              </a:rPr>
              <a:t>(2), </a:t>
            </a:r>
            <a:r>
              <a:rPr lang="de-DE" sz="1600" dirty="0" err="1">
                <a:latin typeface="Times New Roman" panose="02020603050405020304" pitchFamily="18" charset="0"/>
                <a:cs typeface="Times New Roman" panose="02020603050405020304" pitchFamily="18" charset="0"/>
              </a:rPr>
              <a:t>Veldelihe</a:t>
            </a:r>
            <a:r>
              <a:rPr lang="de-DE" sz="1600" dirty="0">
                <a:latin typeface="Times New Roman" panose="02020603050405020304" pitchFamily="18" charset="0"/>
                <a:cs typeface="Times New Roman" panose="02020603050405020304" pitchFamily="18" charset="0"/>
              </a:rPr>
              <a:t> </a:t>
            </a:r>
            <a:r>
              <a:rPr lang="de-DE" sz="1600" dirty="0" smtClean="0">
                <a:latin typeface="Times New Roman" panose="02020603050405020304" pitchFamily="18" charset="0"/>
                <a:cs typeface="Times New Roman" panose="02020603050405020304" pitchFamily="18" charset="0"/>
              </a:rPr>
              <a:t>(2</a:t>
            </a:r>
            <a:r>
              <a:rPr lang="de-DE" sz="1600" dirty="0">
                <a:latin typeface="Times New Roman" panose="02020603050405020304" pitchFamily="18" charset="0"/>
                <a:cs typeface="Times New Roman" panose="02020603050405020304" pitchFamily="18" charset="0"/>
              </a:rPr>
              <a:t>), </a:t>
            </a:r>
            <a:r>
              <a:rPr lang="de-DE" sz="1600" dirty="0" err="1">
                <a:latin typeface="Times New Roman" panose="02020603050405020304" pitchFamily="18" charset="0"/>
                <a:cs typeface="Times New Roman" panose="02020603050405020304" pitchFamily="18" charset="0"/>
              </a:rPr>
              <a:t>Veldenken</a:t>
            </a:r>
            <a:r>
              <a:rPr lang="de-DE" sz="1600" dirty="0">
                <a:latin typeface="Times New Roman" panose="02020603050405020304" pitchFamily="18" charset="0"/>
                <a:cs typeface="Times New Roman" panose="02020603050405020304" pitchFamily="18" charset="0"/>
              </a:rPr>
              <a:t>, </a:t>
            </a:r>
            <a:r>
              <a:rPr lang="de-DE" sz="1600" dirty="0" err="1">
                <a:latin typeface="Times New Roman" panose="02020603050405020304" pitchFamily="18" charset="0"/>
                <a:cs typeface="Times New Roman" panose="02020603050405020304" pitchFamily="18" charset="0"/>
              </a:rPr>
              <a:t>Veldic</a:t>
            </a:r>
            <a:r>
              <a:rPr lang="de-DE" sz="1600" dirty="0">
                <a:latin typeface="Times New Roman" panose="02020603050405020304" pitchFamily="18" charset="0"/>
                <a:cs typeface="Times New Roman" panose="02020603050405020304" pitchFamily="18" charset="0"/>
              </a:rPr>
              <a:t>, </a:t>
            </a:r>
            <a:r>
              <a:rPr lang="de-DE" sz="1600" dirty="0" err="1">
                <a:latin typeface="Times New Roman" panose="02020603050405020304" pitchFamily="18" charset="0"/>
                <a:cs typeface="Times New Roman" panose="02020603050405020304" pitchFamily="18" charset="0"/>
              </a:rPr>
              <a:t>Veldich</a:t>
            </a:r>
            <a:r>
              <a:rPr lang="de-DE" sz="1600" dirty="0">
                <a:latin typeface="Times New Roman" panose="02020603050405020304" pitchFamily="18" charset="0"/>
                <a:cs typeface="Times New Roman" panose="02020603050405020304" pitchFamily="18" charset="0"/>
              </a:rPr>
              <a:t> </a:t>
            </a:r>
            <a:r>
              <a:rPr lang="de-DE" sz="1600" dirty="0" smtClean="0">
                <a:latin typeface="Times New Roman" panose="02020603050405020304" pitchFamily="18" charset="0"/>
                <a:cs typeface="Times New Roman" panose="02020603050405020304" pitchFamily="18" charset="0"/>
              </a:rPr>
              <a:t>(</a:t>
            </a:r>
            <a:r>
              <a:rPr lang="de-DE" sz="1600" dirty="0">
                <a:latin typeface="Times New Roman" panose="02020603050405020304" pitchFamily="18" charset="0"/>
                <a:cs typeface="Times New Roman" panose="02020603050405020304" pitchFamily="18" charset="0"/>
              </a:rPr>
              <a:t>5), </a:t>
            </a:r>
            <a:r>
              <a:rPr lang="de-DE" sz="1600" dirty="0" err="1">
                <a:latin typeface="Times New Roman" panose="02020603050405020304" pitchFamily="18" charset="0"/>
                <a:cs typeface="Times New Roman" panose="02020603050405020304" pitchFamily="18" charset="0"/>
              </a:rPr>
              <a:t>Veldiche</a:t>
            </a:r>
            <a:r>
              <a:rPr lang="de-DE" sz="1600" dirty="0">
                <a:latin typeface="Times New Roman" panose="02020603050405020304" pitchFamily="18" charset="0"/>
                <a:cs typeface="Times New Roman" panose="02020603050405020304" pitchFamily="18" charset="0"/>
              </a:rPr>
              <a:t> </a:t>
            </a:r>
            <a:r>
              <a:rPr lang="de-DE" sz="1600" dirty="0" smtClean="0">
                <a:latin typeface="Times New Roman" panose="02020603050405020304" pitchFamily="18" charset="0"/>
                <a:cs typeface="Times New Roman" panose="02020603050405020304" pitchFamily="18" charset="0"/>
              </a:rPr>
              <a:t>(</a:t>
            </a:r>
            <a:r>
              <a:rPr lang="de-DE" sz="1600" dirty="0">
                <a:latin typeface="Times New Roman" panose="02020603050405020304" pitchFamily="18" charset="0"/>
                <a:cs typeface="Times New Roman" panose="02020603050405020304" pitchFamily="18" charset="0"/>
              </a:rPr>
              <a:t>4), </a:t>
            </a:r>
            <a:r>
              <a:rPr lang="de-DE" sz="1600" dirty="0" err="1">
                <a:latin typeface="Times New Roman" panose="02020603050405020304" pitchFamily="18" charset="0"/>
                <a:cs typeface="Times New Roman" panose="02020603050405020304" pitchFamily="18" charset="0"/>
              </a:rPr>
              <a:t>Veldichen</a:t>
            </a:r>
            <a:r>
              <a:rPr lang="de-DE" sz="1600" dirty="0">
                <a:latin typeface="Times New Roman" panose="02020603050405020304" pitchFamily="18" charset="0"/>
                <a:cs typeface="Times New Roman" panose="02020603050405020304" pitchFamily="18" charset="0"/>
              </a:rPr>
              <a:t> </a:t>
            </a:r>
            <a:r>
              <a:rPr lang="de-DE" sz="1600" dirty="0" smtClean="0">
                <a:latin typeface="Times New Roman" panose="02020603050405020304" pitchFamily="18" charset="0"/>
                <a:cs typeface="Times New Roman" panose="02020603050405020304" pitchFamily="18" charset="0"/>
              </a:rPr>
              <a:t>(</a:t>
            </a:r>
            <a:r>
              <a:rPr lang="de-DE" sz="1600" dirty="0">
                <a:latin typeface="Times New Roman" panose="02020603050405020304" pitchFamily="18" charset="0"/>
                <a:cs typeface="Times New Roman" panose="02020603050405020304" pitchFamily="18" charset="0"/>
              </a:rPr>
              <a:t>3), </a:t>
            </a:r>
            <a:r>
              <a:rPr lang="de-DE" sz="1600" dirty="0" err="1">
                <a:latin typeface="Times New Roman" panose="02020603050405020304" pitchFamily="18" charset="0"/>
                <a:cs typeface="Times New Roman" panose="02020603050405020304" pitchFamily="18" charset="0"/>
              </a:rPr>
              <a:t>Veldiech</a:t>
            </a:r>
            <a:r>
              <a:rPr lang="de-DE" sz="1600" dirty="0">
                <a:latin typeface="Times New Roman" panose="02020603050405020304" pitchFamily="18" charset="0"/>
                <a:cs typeface="Times New Roman" panose="02020603050405020304" pitchFamily="18" charset="0"/>
              </a:rPr>
              <a:t>, </a:t>
            </a:r>
            <a:r>
              <a:rPr lang="de-DE" sz="1600" dirty="0" err="1" smtClean="0">
                <a:latin typeface="Times New Roman" panose="02020603050405020304" pitchFamily="18" charset="0"/>
                <a:cs typeface="Times New Roman" panose="02020603050405020304" pitchFamily="18" charset="0"/>
              </a:rPr>
              <a:t>Veldig</a:t>
            </a:r>
            <a:r>
              <a:rPr lang="de-DE" sz="1600" dirty="0" smtClean="0">
                <a:latin typeface="Times New Roman" panose="02020603050405020304" pitchFamily="18" charset="0"/>
                <a:cs typeface="Times New Roman" panose="02020603050405020304" pitchFamily="18" charset="0"/>
              </a:rPr>
              <a:t> </a:t>
            </a:r>
            <a:r>
              <a:rPr lang="de-DE" sz="1600" dirty="0">
                <a:latin typeface="Times New Roman" panose="02020603050405020304" pitchFamily="18" charset="0"/>
                <a:cs typeface="Times New Roman" panose="02020603050405020304" pitchFamily="18" charset="0"/>
              </a:rPr>
              <a:t>(2), </a:t>
            </a:r>
            <a:r>
              <a:rPr lang="de-DE" sz="1600" dirty="0" err="1">
                <a:latin typeface="Times New Roman" panose="02020603050405020304" pitchFamily="18" charset="0"/>
                <a:cs typeface="Times New Roman" panose="02020603050405020304" pitchFamily="18" charset="0"/>
              </a:rPr>
              <a:t>Veldik</a:t>
            </a:r>
            <a:r>
              <a:rPr lang="de-DE" sz="1600" dirty="0">
                <a:latin typeface="Times New Roman" panose="02020603050405020304" pitchFamily="18" charset="0"/>
                <a:cs typeface="Times New Roman" panose="02020603050405020304" pitchFamily="18" charset="0"/>
              </a:rPr>
              <a:t>, </a:t>
            </a:r>
            <a:r>
              <a:rPr lang="de-DE" sz="1600" dirty="0" err="1">
                <a:latin typeface="Times New Roman" panose="02020603050405020304" pitchFamily="18" charset="0"/>
                <a:cs typeface="Times New Roman" panose="02020603050405020304" pitchFamily="18" charset="0"/>
              </a:rPr>
              <a:t>Velkecke</a:t>
            </a:r>
            <a:r>
              <a:rPr lang="de-DE" sz="1600" dirty="0">
                <a:latin typeface="Times New Roman" panose="02020603050405020304" pitchFamily="18" charset="0"/>
                <a:cs typeface="Times New Roman" panose="02020603050405020304" pitchFamily="18" charset="0"/>
              </a:rPr>
              <a:t>, </a:t>
            </a:r>
            <a:r>
              <a:rPr lang="de-DE" sz="1600" dirty="0" err="1">
                <a:latin typeface="Times New Roman" panose="02020603050405020304" pitchFamily="18" charset="0"/>
                <a:cs typeface="Times New Roman" panose="02020603050405020304" pitchFamily="18" charset="0"/>
              </a:rPr>
              <a:t>Velkende</a:t>
            </a:r>
            <a:r>
              <a:rPr lang="de-DE" sz="1600" dirty="0">
                <a:latin typeface="Times New Roman" panose="02020603050405020304" pitchFamily="18" charset="0"/>
                <a:cs typeface="Times New Roman" panose="02020603050405020304" pitchFamily="18" charset="0"/>
              </a:rPr>
              <a:t>, </a:t>
            </a:r>
            <a:r>
              <a:rPr lang="de-DE" sz="1600" dirty="0" err="1">
                <a:latin typeface="Times New Roman" panose="02020603050405020304" pitchFamily="18" charset="0"/>
                <a:cs typeface="Times New Roman" panose="02020603050405020304" pitchFamily="18" charset="0"/>
              </a:rPr>
              <a:t>Veltege</a:t>
            </a:r>
            <a:r>
              <a:rPr lang="de-DE" sz="1600" dirty="0">
                <a:latin typeface="Times New Roman" panose="02020603050405020304" pitchFamily="18" charset="0"/>
                <a:cs typeface="Times New Roman" panose="02020603050405020304" pitchFamily="18" charset="0"/>
              </a:rPr>
              <a:t>, </a:t>
            </a:r>
            <a:r>
              <a:rPr lang="de-DE" sz="1600" dirty="0" err="1">
                <a:latin typeface="Times New Roman" panose="02020603050405020304" pitchFamily="18" charset="0"/>
                <a:cs typeface="Times New Roman" panose="02020603050405020304" pitchFamily="18" charset="0"/>
              </a:rPr>
              <a:t>Veltekin</a:t>
            </a:r>
            <a:r>
              <a:rPr lang="de-DE" sz="1600" dirty="0">
                <a:latin typeface="Times New Roman" panose="02020603050405020304" pitchFamily="18" charset="0"/>
                <a:cs typeface="Times New Roman" panose="02020603050405020304" pitchFamily="18" charset="0"/>
              </a:rPr>
              <a:t>, </a:t>
            </a:r>
            <a:r>
              <a:rPr lang="de-DE" sz="1600" dirty="0" err="1">
                <a:latin typeface="Times New Roman" panose="02020603050405020304" pitchFamily="18" charset="0"/>
                <a:cs typeface="Times New Roman" panose="02020603050405020304" pitchFamily="18" charset="0"/>
              </a:rPr>
              <a:t>Veltkilche</a:t>
            </a:r>
            <a:r>
              <a:rPr lang="de-DE" sz="1600" dirty="0">
                <a:latin typeface="Times New Roman" panose="02020603050405020304" pitchFamily="18" charset="0"/>
                <a:cs typeface="Times New Roman" panose="02020603050405020304" pitchFamily="18" charset="0"/>
              </a:rPr>
              <a:t>, </a:t>
            </a:r>
            <a:r>
              <a:rPr lang="de-DE" sz="1600" dirty="0" err="1">
                <a:latin typeface="Times New Roman" panose="02020603050405020304" pitchFamily="18" charset="0"/>
                <a:cs typeface="Times New Roman" panose="02020603050405020304" pitchFamily="18" charset="0"/>
              </a:rPr>
              <a:t>Veltkilchen</a:t>
            </a:r>
            <a:r>
              <a:rPr lang="de-DE" sz="1600" dirty="0">
                <a:latin typeface="Times New Roman" panose="02020603050405020304" pitchFamily="18" charset="0"/>
                <a:cs typeface="Times New Roman" panose="02020603050405020304" pitchFamily="18" charset="0"/>
              </a:rPr>
              <a:t>, Waldecke </a:t>
            </a:r>
            <a:r>
              <a:rPr lang="de-DE" sz="1600" dirty="0" smtClean="0">
                <a:latin typeface="Times New Roman" panose="02020603050405020304" pitchFamily="18" charset="0"/>
                <a:cs typeface="Times New Roman" panose="02020603050405020304" pitchFamily="18" charset="0"/>
              </a:rPr>
              <a:t>(</a:t>
            </a:r>
            <a:r>
              <a:rPr lang="de-DE" sz="1600" dirty="0">
                <a:latin typeface="Times New Roman" panose="02020603050405020304" pitchFamily="18" charset="0"/>
                <a:cs typeface="Times New Roman" panose="02020603050405020304" pitchFamily="18" charset="0"/>
              </a:rPr>
              <a:t>2), </a:t>
            </a:r>
            <a:r>
              <a:rPr lang="de-DE" sz="1600" dirty="0" err="1">
                <a:latin typeface="Times New Roman" panose="02020603050405020304" pitchFamily="18" charset="0"/>
                <a:cs typeface="Times New Roman" panose="02020603050405020304" pitchFamily="18" charset="0"/>
              </a:rPr>
              <a:t>Weldech</a:t>
            </a:r>
            <a:r>
              <a:rPr lang="de-DE" sz="1600" dirty="0">
                <a:latin typeface="Times New Roman" panose="02020603050405020304" pitchFamily="18" charset="0"/>
                <a:cs typeface="Times New Roman" panose="02020603050405020304" pitchFamily="18" charset="0"/>
              </a:rPr>
              <a:t>, </a:t>
            </a:r>
            <a:r>
              <a:rPr lang="de-DE" sz="1600" dirty="0" err="1">
                <a:latin typeface="Times New Roman" panose="02020603050405020304" pitchFamily="18" charset="0"/>
                <a:cs typeface="Times New Roman" panose="02020603050405020304" pitchFamily="18" charset="0"/>
              </a:rPr>
              <a:t>Weldeg</a:t>
            </a:r>
            <a:r>
              <a:rPr lang="de-DE" sz="1600" dirty="0">
                <a:latin typeface="Times New Roman" panose="02020603050405020304" pitchFamily="18" charset="0"/>
                <a:cs typeface="Times New Roman" panose="02020603050405020304" pitchFamily="18" charset="0"/>
              </a:rPr>
              <a:t>, </a:t>
            </a:r>
            <a:r>
              <a:rPr lang="de-DE" sz="1600" dirty="0" err="1">
                <a:latin typeface="Times New Roman" panose="02020603050405020304" pitchFamily="18" charset="0"/>
                <a:cs typeface="Times New Roman" panose="02020603050405020304" pitchFamily="18" charset="0"/>
              </a:rPr>
              <a:t>Welden</a:t>
            </a:r>
            <a:r>
              <a:rPr lang="de-DE" sz="1600" dirty="0">
                <a:latin typeface="Times New Roman" panose="02020603050405020304" pitchFamily="18" charset="0"/>
                <a:cs typeface="Times New Roman" panose="02020603050405020304" pitchFamily="18" charset="0"/>
              </a:rPr>
              <a:t>, </a:t>
            </a:r>
            <a:r>
              <a:rPr lang="de-DE" sz="1600" dirty="0" err="1">
                <a:latin typeface="Times New Roman" panose="02020603050405020304" pitchFamily="18" charset="0"/>
                <a:cs typeface="Times New Roman" panose="02020603050405020304" pitchFamily="18" charset="0"/>
              </a:rPr>
              <a:t>welte</a:t>
            </a:r>
            <a:r>
              <a:rPr lang="de-DE" sz="1600" dirty="0">
                <a:latin typeface="Times New Roman" panose="02020603050405020304" pitchFamily="18" charset="0"/>
                <a:cs typeface="Times New Roman" panose="02020603050405020304" pitchFamily="18" charset="0"/>
              </a:rPr>
              <a:t>, </a:t>
            </a:r>
            <a:r>
              <a:rPr lang="de-DE" sz="1600" dirty="0" err="1">
                <a:latin typeface="Times New Roman" panose="02020603050405020304" pitchFamily="18" charset="0"/>
                <a:cs typeface="Times New Roman" panose="02020603050405020304" pitchFamily="18" charset="0"/>
              </a:rPr>
              <a:t>Weldigen</a:t>
            </a:r>
            <a:r>
              <a:rPr lang="de-DE" sz="1600" dirty="0">
                <a:latin typeface="Times New Roman" panose="02020603050405020304" pitchFamily="18" charset="0"/>
                <a:cs typeface="Times New Roman" panose="02020603050405020304" pitchFamily="18" charset="0"/>
              </a:rPr>
              <a:t>, </a:t>
            </a:r>
            <a:r>
              <a:rPr lang="de-DE" sz="1600" dirty="0" err="1">
                <a:latin typeface="Times New Roman" panose="02020603050405020304" pitchFamily="18" charset="0"/>
                <a:cs typeface="Times New Roman" panose="02020603050405020304" pitchFamily="18" charset="0"/>
              </a:rPr>
              <a:t>Wolden</a:t>
            </a:r>
            <a:r>
              <a:rPr lang="de-DE" sz="1600" dirty="0">
                <a:latin typeface="Times New Roman" panose="02020603050405020304" pitchFamily="18" charset="0"/>
                <a:cs typeface="Times New Roman" panose="02020603050405020304" pitchFamily="18" charset="0"/>
              </a:rPr>
              <a:t>, Wolfram</a:t>
            </a:r>
            <a:endParaRPr lang="de-DE"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72950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ctrTitle"/>
          </p:nvPr>
        </p:nvSpPr>
        <p:spPr>
          <a:xfrm>
            <a:off x="323527" y="-315416"/>
            <a:ext cx="8542747" cy="6912768"/>
          </a:xfrm>
        </p:spPr>
        <p:txBody>
          <a:bodyPr>
            <a:noAutofit/>
          </a:bodyPr>
          <a:lstStyle/>
          <a:p>
            <a:r>
              <a:rPr lang="de-DE" sz="2600" b="1" dirty="0" smtClean="0">
                <a:latin typeface="Times New Roman" panose="02020603050405020304" pitchFamily="18" charset="0"/>
                <a:cs typeface="Times New Roman" panose="02020603050405020304" pitchFamily="18" charset="0"/>
              </a:rPr>
              <a:t>Straßburg, MS</a:t>
            </a:r>
            <a:r>
              <a:rPr lang="de-DE" sz="2600" b="1" dirty="0">
                <a:latin typeface="Times New Roman" panose="02020603050405020304" pitchFamily="18" charset="0"/>
                <a:cs typeface="Times New Roman" panose="02020603050405020304" pitchFamily="18" charset="0"/>
              </a:rPr>
              <a:t>. </a:t>
            </a:r>
            <a:r>
              <a:rPr lang="de-DE" sz="2600" b="1" dirty="0" smtClean="0">
                <a:latin typeface="Times New Roman" panose="02020603050405020304" pitchFamily="18" charset="0"/>
                <a:cs typeface="Times New Roman" panose="02020603050405020304" pitchFamily="18" charset="0"/>
              </a:rPr>
              <a:t>2.202, </a:t>
            </a:r>
            <a:r>
              <a:rPr lang="de-DE" sz="2600" b="1" dirty="0" smtClean="0">
                <a:latin typeface="Times New Roman" panose="02020603050405020304" pitchFamily="18" charset="0"/>
                <a:cs typeface="Times New Roman" panose="02020603050405020304" pitchFamily="18" charset="0"/>
              </a:rPr>
              <a:t>1vb</a:t>
            </a:r>
            <a:br>
              <a:rPr lang="de-DE" sz="2600" b="1" dirty="0" smtClean="0">
                <a:latin typeface="Times New Roman" panose="02020603050405020304" pitchFamily="18" charset="0"/>
                <a:cs typeface="Times New Roman" panose="02020603050405020304" pitchFamily="18" charset="0"/>
              </a:rPr>
            </a:br>
            <a:r>
              <a:rPr lang="de-DE" sz="2600" b="1" dirty="0" smtClean="0">
                <a:latin typeface="Times New Roman" panose="02020603050405020304" pitchFamily="18" charset="0"/>
                <a:cs typeface="Times New Roman" panose="02020603050405020304" pitchFamily="18" charset="0"/>
              </a:rPr>
              <a:t>Wolfram</a:t>
            </a:r>
            <a:r>
              <a:rPr lang="de-DE" sz="2600" b="1" dirty="0" smtClean="0">
                <a:latin typeface="Times New Roman" panose="02020603050405020304" pitchFamily="18" charset="0"/>
                <a:cs typeface="Times New Roman" panose="02020603050405020304" pitchFamily="18" charset="0"/>
              </a:rPr>
              <a:t>, </a:t>
            </a:r>
            <a:r>
              <a:rPr lang="de-DE" sz="2600" b="1" i="1" dirty="0">
                <a:latin typeface="Times New Roman" panose="02020603050405020304" pitchFamily="18" charset="0"/>
                <a:cs typeface="Times New Roman" panose="02020603050405020304" pitchFamily="18" charset="0"/>
              </a:rPr>
              <a:t>Willehalm</a:t>
            </a:r>
            <a:r>
              <a:rPr lang="de-DE" sz="2600" b="1" dirty="0">
                <a:latin typeface="Times New Roman" panose="02020603050405020304" pitchFamily="18" charset="0"/>
                <a:cs typeface="Times New Roman" panose="02020603050405020304" pitchFamily="18" charset="0"/>
              </a:rPr>
              <a:t>, V. </a:t>
            </a:r>
            <a:r>
              <a:rPr lang="de-DE" sz="2600" b="1" dirty="0" smtClean="0">
                <a:latin typeface="Times New Roman" panose="02020603050405020304" pitchFamily="18" charset="0"/>
                <a:cs typeface="Times New Roman" panose="02020603050405020304" pitchFamily="18" charset="0"/>
              </a:rPr>
              <a:t>76,25</a:t>
            </a:r>
            <a:br>
              <a:rPr lang="de-DE" sz="2600" b="1" dirty="0" smtClean="0">
                <a:latin typeface="Times New Roman" panose="02020603050405020304" pitchFamily="18" charset="0"/>
                <a:cs typeface="Times New Roman" panose="02020603050405020304" pitchFamily="18" charset="0"/>
              </a:rPr>
            </a:br>
            <a:r>
              <a:rPr lang="de-DE" sz="2600" dirty="0" smtClean="0">
                <a:latin typeface="Times New Roman" panose="02020603050405020304" pitchFamily="18" charset="0"/>
                <a:cs typeface="Times New Roman" panose="02020603050405020304" pitchFamily="18" charset="0"/>
              </a:rPr>
              <a:t>1220/1250</a:t>
            </a:r>
            <a:br>
              <a:rPr lang="de-DE" sz="2600" dirty="0" smtClean="0">
                <a:latin typeface="Times New Roman" panose="02020603050405020304" pitchFamily="18" charset="0"/>
                <a:cs typeface="Times New Roman" panose="02020603050405020304" pitchFamily="18" charset="0"/>
              </a:rPr>
            </a:br>
            <a:r>
              <a:rPr lang="de-DE" sz="2600" dirty="0">
                <a:latin typeface="Times New Roman" panose="02020603050405020304" pitchFamily="18" charset="0"/>
                <a:cs typeface="Times New Roman" panose="02020603050405020304" pitchFamily="18" charset="0"/>
              </a:rPr>
              <a:t/>
            </a:r>
            <a:br>
              <a:rPr lang="de-DE" sz="2600" dirty="0">
                <a:latin typeface="Times New Roman" panose="02020603050405020304" pitchFamily="18" charset="0"/>
                <a:cs typeface="Times New Roman" panose="02020603050405020304" pitchFamily="18" charset="0"/>
              </a:rPr>
            </a:br>
            <a:r>
              <a:rPr lang="de-DE" sz="2600" dirty="0" smtClean="0">
                <a:latin typeface="Times New Roman" panose="02020603050405020304" pitchFamily="18" charset="0"/>
                <a:cs typeface="Times New Roman" panose="02020603050405020304" pitchFamily="18" charset="0"/>
              </a:rPr>
              <a:t/>
            </a:r>
            <a:br>
              <a:rPr lang="de-DE" sz="2600" dirty="0" smtClean="0">
                <a:latin typeface="Times New Roman" panose="02020603050405020304" pitchFamily="18" charset="0"/>
                <a:cs typeface="Times New Roman" panose="02020603050405020304" pitchFamily="18" charset="0"/>
              </a:rPr>
            </a:br>
            <a:r>
              <a:rPr lang="de-DE" sz="2600" dirty="0">
                <a:latin typeface="Times New Roman" panose="02020603050405020304" pitchFamily="18" charset="0"/>
                <a:cs typeface="Times New Roman" panose="02020603050405020304" pitchFamily="18" charset="0"/>
              </a:rPr>
              <a:t/>
            </a:r>
            <a:br>
              <a:rPr lang="de-DE" sz="2600" dirty="0">
                <a:latin typeface="Times New Roman" panose="02020603050405020304" pitchFamily="18" charset="0"/>
                <a:cs typeface="Times New Roman" panose="02020603050405020304" pitchFamily="18" charset="0"/>
              </a:rPr>
            </a:br>
            <a:r>
              <a:rPr lang="de-DE" sz="2600" dirty="0" smtClean="0">
                <a:latin typeface="Times New Roman" panose="02020603050405020304" pitchFamily="18" charset="0"/>
                <a:cs typeface="Times New Roman" panose="02020603050405020304" pitchFamily="18" charset="0"/>
              </a:rPr>
              <a:t/>
            </a:r>
            <a:br>
              <a:rPr lang="de-DE" sz="2600" dirty="0" smtClean="0">
                <a:latin typeface="Times New Roman" panose="02020603050405020304" pitchFamily="18" charset="0"/>
                <a:cs typeface="Times New Roman" panose="02020603050405020304" pitchFamily="18" charset="0"/>
              </a:rPr>
            </a:br>
            <a:r>
              <a:rPr lang="de-DE" sz="2600" dirty="0" smtClean="0">
                <a:latin typeface="Times New Roman" panose="02020603050405020304" pitchFamily="18" charset="0"/>
                <a:cs typeface="Times New Roman" panose="02020603050405020304" pitchFamily="18" charset="0"/>
              </a:rPr>
              <a:t/>
            </a:r>
            <a:br>
              <a:rPr lang="de-DE" sz="2600" dirty="0" smtClean="0">
                <a:latin typeface="Times New Roman" panose="02020603050405020304" pitchFamily="18" charset="0"/>
                <a:cs typeface="Times New Roman" panose="02020603050405020304" pitchFamily="18" charset="0"/>
              </a:rPr>
            </a:br>
            <a:r>
              <a:rPr lang="de-DE" sz="2600" dirty="0" smtClean="0">
                <a:latin typeface="Times New Roman" panose="02020603050405020304" pitchFamily="18" charset="0"/>
                <a:cs typeface="Times New Roman" panose="02020603050405020304" pitchFamily="18" charset="0"/>
              </a:rPr>
              <a:t/>
            </a:r>
            <a:br>
              <a:rPr lang="de-DE" sz="2600" dirty="0" smtClean="0">
                <a:latin typeface="Times New Roman" panose="02020603050405020304" pitchFamily="18" charset="0"/>
                <a:cs typeface="Times New Roman" panose="02020603050405020304" pitchFamily="18" charset="0"/>
              </a:rPr>
            </a:br>
            <a:r>
              <a:rPr lang="fr-FR" sz="2600" dirty="0" smtClean="0">
                <a:latin typeface="Times New Roman" panose="02020603050405020304" pitchFamily="18" charset="0"/>
                <a:cs typeface="Times New Roman" panose="02020603050405020304" pitchFamily="18" charset="0"/>
              </a:rPr>
              <a:t>Coll</a:t>
            </a:r>
            <a:r>
              <a:rPr lang="fr-FR" sz="2600" dirty="0">
                <a:latin typeface="Times New Roman" panose="02020603050405020304" pitchFamily="18" charset="0"/>
                <a:cs typeface="Times New Roman" panose="02020603050405020304" pitchFamily="18" charset="0"/>
              </a:rPr>
              <a:t>. et </a:t>
            </a:r>
            <a:r>
              <a:rPr lang="fr-FR" sz="2600" dirty="0" err="1">
                <a:latin typeface="Times New Roman" panose="02020603050405020304" pitchFamily="18" charset="0"/>
                <a:cs typeface="Times New Roman" panose="02020603050405020304" pitchFamily="18" charset="0"/>
              </a:rPr>
              <a:t>photogr</a:t>
            </a:r>
            <a:r>
              <a:rPr lang="fr-FR" sz="2600" dirty="0">
                <a:latin typeface="Times New Roman" panose="02020603050405020304" pitchFamily="18" charset="0"/>
                <a:cs typeface="Times New Roman" panose="02020603050405020304" pitchFamily="18" charset="0"/>
              </a:rPr>
              <a:t>. BNU de Strasbourg</a:t>
            </a:r>
            <a:endParaRPr lang="de-DE" sz="1600" i="1"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138" y="2492896"/>
            <a:ext cx="8053211" cy="2030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3873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ctrTitle"/>
          </p:nvPr>
        </p:nvSpPr>
        <p:spPr>
          <a:xfrm>
            <a:off x="323528" y="404665"/>
            <a:ext cx="8593484" cy="5400599"/>
          </a:xfrm>
        </p:spPr>
        <p:txBody>
          <a:bodyPr>
            <a:noAutofit/>
          </a:bodyPr>
          <a:lstStyle/>
          <a:p>
            <a:pPr algn="l"/>
            <a:r>
              <a:rPr lang="de-DE" sz="2300" b="1" dirty="0" smtClean="0">
                <a:latin typeface="Times New Roman" panose="02020603050405020304" pitchFamily="18" charset="0"/>
                <a:cs typeface="Times New Roman" panose="02020603050405020304" pitchFamily="18" charset="0"/>
              </a:rPr>
              <a:t>Urkundliche Belege zu </a:t>
            </a:r>
            <a:r>
              <a:rPr lang="de-DE" sz="2300" b="1" dirty="0">
                <a:latin typeface="Times New Roman" panose="02020603050405020304" pitchFamily="18" charset="0"/>
                <a:cs typeface="Times New Roman" panose="02020603050405020304" pitchFamily="18" charset="0"/>
              </a:rPr>
              <a:t>Heinrich </a:t>
            </a:r>
            <a:r>
              <a:rPr lang="de-DE" sz="2300" b="1" dirty="0" smtClean="0">
                <a:latin typeface="Times New Roman" panose="02020603050405020304" pitchFamily="18" charset="0"/>
                <a:cs typeface="Times New Roman" panose="02020603050405020304" pitchFamily="18" charset="0"/>
              </a:rPr>
              <a:t>von </a:t>
            </a:r>
            <a:r>
              <a:rPr lang="de-DE" sz="2300" b="1" dirty="0" err="1" smtClean="0">
                <a:latin typeface="Times New Roman" panose="02020603050405020304" pitchFamily="18" charset="0"/>
                <a:cs typeface="Times New Roman" panose="02020603050405020304" pitchFamily="18" charset="0"/>
              </a:rPr>
              <a:t>Veldeke</a:t>
            </a:r>
            <a:r>
              <a:rPr lang="de-DE" sz="2300" b="1" dirty="0" smtClean="0">
                <a:latin typeface="Times New Roman" panose="02020603050405020304" pitchFamily="18" charset="0"/>
                <a:cs typeface="Times New Roman" panose="02020603050405020304" pitchFamily="18" charset="0"/>
              </a:rPr>
              <a:t/>
            </a:r>
            <a:br>
              <a:rPr lang="de-DE" sz="2300" b="1" dirty="0" smtClean="0">
                <a:latin typeface="Times New Roman" panose="02020603050405020304" pitchFamily="18" charset="0"/>
                <a:cs typeface="Times New Roman" panose="02020603050405020304" pitchFamily="18" charset="0"/>
              </a:rPr>
            </a:br>
            <a:r>
              <a:rPr lang="de-DE" sz="2300" dirty="0" smtClean="0">
                <a:latin typeface="Times New Roman" panose="02020603050405020304" pitchFamily="18" charset="0"/>
                <a:cs typeface="Times New Roman" panose="02020603050405020304" pitchFamily="18" charset="0"/>
              </a:rPr>
              <a:t>laut </a:t>
            </a:r>
            <a:r>
              <a:rPr lang="de-DE" sz="2300" dirty="0">
                <a:latin typeface="Times New Roman" panose="02020603050405020304" pitchFamily="18" charset="0"/>
                <a:cs typeface="Times New Roman" panose="02020603050405020304" pitchFamily="18" charset="0"/>
              </a:rPr>
              <a:t>Petrus Cornelis </a:t>
            </a:r>
            <a:r>
              <a:rPr lang="de-DE" sz="2300" dirty="0" err="1" smtClean="0">
                <a:latin typeface="Times New Roman" panose="02020603050405020304" pitchFamily="18" charset="0"/>
                <a:cs typeface="Times New Roman" panose="02020603050405020304" pitchFamily="18" charset="0"/>
              </a:rPr>
              <a:t>Boeren</a:t>
            </a:r>
            <a:r>
              <a:rPr lang="de-DE" sz="2300" dirty="0" smtClean="0">
                <a:latin typeface="Times New Roman" panose="02020603050405020304" pitchFamily="18" charset="0"/>
                <a:cs typeface="Times New Roman" panose="02020603050405020304" pitchFamily="18" charset="0"/>
              </a:rPr>
              <a:t> (1955)</a:t>
            </a:r>
            <a:br>
              <a:rPr lang="de-DE" sz="2300" dirty="0" smtClean="0">
                <a:latin typeface="Times New Roman" panose="02020603050405020304" pitchFamily="18" charset="0"/>
                <a:cs typeface="Times New Roman" panose="02020603050405020304" pitchFamily="18" charset="0"/>
              </a:rPr>
            </a:br>
            <a:r>
              <a:rPr lang="de-DE" sz="2300" dirty="0" smtClean="0">
                <a:latin typeface="Times New Roman" panose="02020603050405020304" pitchFamily="18" charset="0"/>
                <a:cs typeface="Times New Roman" panose="02020603050405020304" pitchFamily="18" charset="0"/>
              </a:rPr>
              <a:t/>
            </a:r>
            <a:br>
              <a:rPr lang="de-DE" sz="2300" dirty="0" smtClean="0">
                <a:latin typeface="Times New Roman" panose="02020603050405020304" pitchFamily="18" charset="0"/>
                <a:cs typeface="Times New Roman" panose="02020603050405020304" pitchFamily="18" charset="0"/>
              </a:rPr>
            </a:br>
            <a:r>
              <a:rPr lang="de-DE" sz="2300" dirty="0" smtClean="0">
                <a:latin typeface="Times New Roman" panose="02020603050405020304" pitchFamily="18" charset="0"/>
                <a:cs typeface="Times New Roman" panose="02020603050405020304" pitchFamily="18" charset="0"/>
              </a:rPr>
              <a:t>1173–1176 	</a:t>
            </a:r>
            <a:r>
              <a:rPr lang="de-DE" sz="2300" i="1" dirty="0" smtClean="0">
                <a:latin typeface="Times New Roman" panose="02020603050405020304" pitchFamily="18" charset="0"/>
                <a:cs typeface="Times New Roman" panose="02020603050405020304" pitchFamily="18" charset="0"/>
              </a:rPr>
              <a:t>Henricus </a:t>
            </a:r>
            <a:r>
              <a:rPr lang="de-DE" sz="2300" i="1" dirty="0" err="1">
                <a:latin typeface="Times New Roman" panose="02020603050405020304" pitchFamily="18" charset="0"/>
                <a:cs typeface="Times New Roman" panose="02020603050405020304" pitchFamily="18" charset="0"/>
              </a:rPr>
              <a:t>scholarum</a:t>
            </a:r>
            <a:r>
              <a:rPr lang="de-DE" sz="2300" i="1" dirty="0">
                <a:latin typeface="Times New Roman" panose="02020603050405020304" pitchFamily="18" charset="0"/>
                <a:cs typeface="Times New Roman" panose="02020603050405020304" pitchFamily="18" charset="0"/>
              </a:rPr>
              <a:t> </a:t>
            </a:r>
            <a:r>
              <a:rPr lang="de-DE" sz="2300" i="1" dirty="0" err="1" smtClean="0">
                <a:latin typeface="Times New Roman" panose="02020603050405020304" pitchFamily="18" charset="0"/>
                <a:cs typeface="Times New Roman" panose="02020603050405020304" pitchFamily="18" charset="0"/>
              </a:rPr>
              <a:t>magister</a:t>
            </a:r>
            <a:r>
              <a:rPr lang="de-DE" sz="2300" dirty="0" smtClean="0">
                <a:latin typeface="Times New Roman" panose="02020603050405020304" pitchFamily="18" charset="0"/>
                <a:cs typeface="Times New Roman" panose="02020603050405020304" pitchFamily="18" charset="0"/>
              </a:rPr>
              <a:t> im Servatius-Kapitel</a:t>
            </a:r>
            <a:r>
              <a:rPr lang="de-DE" sz="2300" dirty="0">
                <a:latin typeface="Times New Roman" panose="02020603050405020304" pitchFamily="18" charset="0"/>
                <a:cs typeface="Times New Roman" panose="02020603050405020304" pitchFamily="18" charset="0"/>
              </a:rPr>
              <a:t/>
            </a:r>
            <a:br>
              <a:rPr lang="de-DE" sz="2300" dirty="0">
                <a:latin typeface="Times New Roman" panose="02020603050405020304" pitchFamily="18" charset="0"/>
                <a:cs typeface="Times New Roman" panose="02020603050405020304" pitchFamily="18" charset="0"/>
              </a:rPr>
            </a:br>
            <a:r>
              <a:rPr lang="de-DE" sz="2300" dirty="0" smtClean="0">
                <a:latin typeface="Times New Roman" panose="02020603050405020304" pitchFamily="18" charset="0"/>
                <a:cs typeface="Times New Roman" panose="02020603050405020304" pitchFamily="18" charset="0"/>
              </a:rPr>
              <a:t>1186–1189 	</a:t>
            </a:r>
            <a:r>
              <a:rPr lang="de-DE" sz="2300" i="1" dirty="0" err="1" smtClean="0">
                <a:latin typeface="Times New Roman" panose="02020603050405020304" pitchFamily="18" charset="0"/>
                <a:cs typeface="Times New Roman" panose="02020603050405020304" pitchFamily="18" charset="0"/>
              </a:rPr>
              <a:t>magister</a:t>
            </a:r>
            <a:r>
              <a:rPr lang="de-DE" sz="2300" i="1" dirty="0" smtClean="0">
                <a:latin typeface="Times New Roman" panose="02020603050405020304" pitchFamily="18" charset="0"/>
                <a:cs typeface="Times New Roman" panose="02020603050405020304" pitchFamily="18" charset="0"/>
              </a:rPr>
              <a:t> </a:t>
            </a:r>
            <a:r>
              <a:rPr lang="de-DE" sz="2300" i="1" dirty="0">
                <a:latin typeface="Times New Roman" panose="02020603050405020304" pitchFamily="18" charset="0"/>
                <a:cs typeface="Times New Roman" panose="02020603050405020304" pitchFamily="18" charset="0"/>
              </a:rPr>
              <a:t>Henricus </a:t>
            </a:r>
            <a:r>
              <a:rPr lang="de-DE" sz="2300" i="1" dirty="0" err="1">
                <a:latin typeface="Times New Roman" panose="02020603050405020304" pitchFamily="18" charset="0"/>
                <a:cs typeface="Times New Roman" panose="02020603050405020304" pitchFamily="18" charset="0"/>
              </a:rPr>
              <a:t>Trajentensis</a:t>
            </a:r>
            <a:r>
              <a:rPr lang="de-DE" sz="2300" i="1" dirty="0">
                <a:latin typeface="Times New Roman" panose="02020603050405020304" pitchFamily="18" charset="0"/>
                <a:cs typeface="Times New Roman" panose="02020603050405020304" pitchFamily="18" charset="0"/>
              </a:rPr>
              <a:t> </a:t>
            </a:r>
            <a:r>
              <a:rPr lang="de-DE" sz="2300" i="1" dirty="0" err="1">
                <a:latin typeface="Times New Roman" panose="02020603050405020304" pitchFamily="18" charset="0"/>
                <a:cs typeface="Times New Roman" panose="02020603050405020304" pitchFamily="18" charset="0"/>
              </a:rPr>
              <a:t>ecclesie</a:t>
            </a:r>
            <a:r>
              <a:rPr lang="de-DE" sz="2300" i="1" dirty="0">
                <a:latin typeface="Times New Roman" panose="02020603050405020304" pitchFamily="18" charset="0"/>
                <a:cs typeface="Times New Roman" panose="02020603050405020304" pitchFamily="18" charset="0"/>
              </a:rPr>
              <a:t> </a:t>
            </a:r>
            <a:r>
              <a:rPr lang="de-DE" sz="2300" i="1" dirty="0" err="1">
                <a:latin typeface="Times New Roman" panose="02020603050405020304" pitchFamily="18" charset="0"/>
                <a:cs typeface="Times New Roman" panose="02020603050405020304" pitchFamily="18" charset="0"/>
              </a:rPr>
              <a:t>scolasticus</a:t>
            </a:r>
            <a:r>
              <a:rPr lang="de-DE" sz="2300" i="1" dirty="0">
                <a:latin typeface="Times New Roman" panose="02020603050405020304" pitchFamily="18" charset="0"/>
                <a:cs typeface="Times New Roman" panose="02020603050405020304" pitchFamily="18" charset="0"/>
              </a:rPr>
              <a:t> et </a:t>
            </a:r>
            <a:r>
              <a:rPr lang="de-DE" sz="2300" i="1" dirty="0" smtClean="0">
                <a:latin typeface="Times New Roman" panose="02020603050405020304" pitchFamily="18" charset="0"/>
                <a:cs typeface="Times New Roman" panose="02020603050405020304" pitchFamily="18" charset="0"/>
              </a:rPr>
              <a:t>			</a:t>
            </a:r>
            <a:r>
              <a:rPr lang="de-DE" sz="2300" i="1" dirty="0" err="1" smtClean="0">
                <a:latin typeface="Times New Roman" panose="02020603050405020304" pitchFamily="18" charset="0"/>
                <a:cs typeface="Times New Roman" panose="02020603050405020304" pitchFamily="18" charset="0"/>
              </a:rPr>
              <a:t>regie</a:t>
            </a:r>
            <a:r>
              <a:rPr lang="de-DE" sz="2300" i="1" dirty="0" smtClean="0">
                <a:latin typeface="Times New Roman" panose="02020603050405020304" pitchFamily="18" charset="0"/>
                <a:cs typeface="Times New Roman" panose="02020603050405020304" pitchFamily="18" charset="0"/>
              </a:rPr>
              <a:t> </a:t>
            </a:r>
            <a:r>
              <a:rPr lang="de-DE" sz="2300" i="1" dirty="0" err="1">
                <a:latin typeface="Times New Roman" panose="02020603050405020304" pitchFamily="18" charset="0"/>
                <a:cs typeface="Times New Roman" panose="02020603050405020304" pitchFamily="18" charset="0"/>
              </a:rPr>
              <a:t>curie</a:t>
            </a:r>
            <a:r>
              <a:rPr lang="de-DE" sz="2300" i="1" dirty="0">
                <a:latin typeface="Times New Roman" panose="02020603050405020304" pitchFamily="18" charset="0"/>
                <a:cs typeface="Times New Roman" panose="02020603050405020304" pitchFamily="18" charset="0"/>
              </a:rPr>
              <a:t> </a:t>
            </a:r>
            <a:r>
              <a:rPr lang="de-DE" sz="2300" i="1" dirty="0" err="1">
                <a:latin typeface="Times New Roman" panose="02020603050405020304" pitchFamily="18" charset="0"/>
                <a:cs typeface="Times New Roman" panose="02020603050405020304" pitchFamily="18" charset="0"/>
              </a:rPr>
              <a:t>capellanus</a:t>
            </a:r>
            <a:r>
              <a:rPr lang="de-DE" sz="2300" i="1" dirty="0">
                <a:latin typeface="Times New Roman" panose="02020603050405020304" pitchFamily="18" charset="0"/>
                <a:cs typeface="Times New Roman" panose="02020603050405020304" pitchFamily="18" charset="0"/>
              </a:rPr>
              <a:t> et </a:t>
            </a:r>
            <a:r>
              <a:rPr lang="de-DE" sz="2300" i="1" dirty="0" err="1" smtClean="0">
                <a:latin typeface="Times New Roman" panose="02020603050405020304" pitchFamily="18" charset="0"/>
                <a:cs typeface="Times New Roman" panose="02020603050405020304" pitchFamily="18" charset="0"/>
              </a:rPr>
              <a:t>notarius</a:t>
            </a:r>
            <a:r>
              <a:rPr lang="de-DE" sz="2300" dirty="0">
                <a:latin typeface="Times New Roman" panose="02020603050405020304" pitchFamily="18" charset="0"/>
                <a:cs typeface="Times New Roman" panose="02020603050405020304" pitchFamily="18" charset="0"/>
              </a:rPr>
              <a:t> </a:t>
            </a:r>
            <a:r>
              <a:rPr lang="de-DE" sz="2300" dirty="0" smtClean="0">
                <a:latin typeface="Times New Roman" panose="02020603050405020304" pitchFamily="18" charset="0"/>
                <a:cs typeface="Times New Roman" panose="02020603050405020304" pitchFamily="18" charset="0"/>
              </a:rPr>
              <a:t>in dem Servatius-			Kapitel und der </a:t>
            </a:r>
            <a:r>
              <a:rPr lang="de-DE" sz="2300" dirty="0">
                <a:latin typeface="Times New Roman" panose="02020603050405020304" pitchFamily="18" charset="0"/>
                <a:cs typeface="Times New Roman" panose="02020603050405020304" pitchFamily="18" charset="0"/>
              </a:rPr>
              <a:t>Königlichen Hofkapelle</a:t>
            </a:r>
            <a:br>
              <a:rPr lang="de-DE" sz="2300" dirty="0">
                <a:latin typeface="Times New Roman" panose="02020603050405020304" pitchFamily="18" charset="0"/>
                <a:cs typeface="Times New Roman" panose="02020603050405020304" pitchFamily="18" charset="0"/>
              </a:rPr>
            </a:br>
            <a:r>
              <a:rPr lang="de-DE" sz="2300" dirty="0" smtClean="0">
                <a:latin typeface="Times New Roman" panose="02020603050405020304" pitchFamily="18" charset="0"/>
                <a:cs typeface="Times New Roman" panose="02020603050405020304" pitchFamily="18" charset="0"/>
              </a:rPr>
              <a:t>1189–1191	</a:t>
            </a:r>
            <a:r>
              <a:rPr lang="de-DE" sz="2300" i="1" dirty="0" err="1" smtClean="0">
                <a:latin typeface="Times New Roman" panose="02020603050405020304" pitchFamily="18" charset="0"/>
                <a:cs typeface="Times New Roman" panose="02020603050405020304" pitchFamily="18" charset="0"/>
              </a:rPr>
              <a:t>pronotarius</a:t>
            </a:r>
            <a:r>
              <a:rPr lang="de-DE" sz="2300" i="1" dirty="0" smtClean="0">
                <a:latin typeface="Times New Roman" panose="02020603050405020304" pitchFamily="18" charset="0"/>
                <a:cs typeface="Times New Roman" panose="02020603050405020304" pitchFamily="18" charset="0"/>
              </a:rPr>
              <a:t> </a:t>
            </a:r>
            <a:r>
              <a:rPr lang="de-DE" sz="2300" dirty="0" smtClean="0">
                <a:latin typeface="Times New Roman" panose="02020603050405020304" pitchFamily="18" charset="0"/>
                <a:cs typeface="Times New Roman" panose="02020603050405020304" pitchFamily="18" charset="0"/>
              </a:rPr>
              <a:t>ebenda</a:t>
            </a:r>
            <a:r>
              <a:rPr lang="de-DE" sz="2300" i="1" dirty="0" smtClean="0">
                <a:latin typeface="Times New Roman" panose="02020603050405020304" pitchFamily="18" charset="0"/>
                <a:cs typeface="Times New Roman" panose="02020603050405020304" pitchFamily="18" charset="0"/>
              </a:rPr>
              <a:t/>
            </a:r>
            <a:br>
              <a:rPr lang="de-DE" sz="2300" i="1" dirty="0" smtClean="0">
                <a:latin typeface="Times New Roman" panose="02020603050405020304" pitchFamily="18" charset="0"/>
                <a:cs typeface="Times New Roman" panose="02020603050405020304" pitchFamily="18" charset="0"/>
              </a:rPr>
            </a:br>
            <a:r>
              <a:rPr lang="de-DE" sz="2300" dirty="0" smtClean="0">
                <a:latin typeface="Times New Roman" panose="02020603050405020304" pitchFamily="18" charset="0"/>
                <a:cs typeface="Times New Roman" panose="02020603050405020304" pitchFamily="18" charset="0"/>
              </a:rPr>
              <a:t>1192–1195 	Bischof </a:t>
            </a:r>
            <a:r>
              <a:rPr lang="de-DE" sz="2300" dirty="0">
                <a:latin typeface="Times New Roman" panose="02020603050405020304" pitchFamily="18" charset="0"/>
                <a:cs typeface="Times New Roman" panose="02020603050405020304" pitchFamily="18" charset="0"/>
              </a:rPr>
              <a:t>von </a:t>
            </a:r>
            <a:r>
              <a:rPr lang="de-DE" sz="2300" dirty="0" smtClean="0">
                <a:latin typeface="Times New Roman" panose="02020603050405020304" pitchFamily="18" charset="0"/>
                <a:cs typeface="Times New Roman" panose="02020603050405020304" pitchFamily="18" charset="0"/>
              </a:rPr>
              <a:t>Worms</a:t>
            </a:r>
            <a:br>
              <a:rPr lang="de-DE" sz="2300" dirty="0" smtClean="0">
                <a:latin typeface="Times New Roman" panose="02020603050405020304" pitchFamily="18" charset="0"/>
                <a:cs typeface="Times New Roman" panose="02020603050405020304" pitchFamily="18" charset="0"/>
              </a:rPr>
            </a:br>
            <a:r>
              <a:rPr lang="de-DE" sz="2300" dirty="0">
                <a:latin typeface="Times New Roman" panose="02020603050405020304" pitchFamily="18" charset="0"/>
                <a:cs typeface="Times New Roman" panose="02020603050405020304" pitchFamily="18" charset="0"/>
              </a:rPr>
              <a:t/>
            </a:r>
            <a:br>
              <a:rPr lang="de-DE" sz="2300" dirty="0">
                <a:latin typeface="Times New Roman" panose="02020603050405020304" pitchFamily="18" charset="0"/>
                <a:cs typeface="Times New Roman" panose="02020603050405020304" pitchFamily="18" charset="0"/>
              </a:rPr>
            </a:br>
            <a:r>
              <a:rPr lang="de-DE" sz="2300" b="1" dirty="0" smtClean="0">
                <a:latin typeface="Times New Roman" panose="02020603050405020304" pitchFamily="18" charset="0"/>
                <a:cs typeface="Times New Roman" panose="02020603050405020304" pitchFamily="18" charset="0"/>
              </a:rPr>
              <a:t>Selbstzeugnisse</a:t>
            </a:r>
            <a:br>
              <a:rPr lang="de-DE" sz="2300" b="1" dirty="0" smtClean="0">
                <a:latin typeface="Times New Roman" panose="02020603050405020304" pitchFamily="18" charset="0"/>
                <a:cs typeface="Times New Roman" panose="02020603050405020304" pitchFamily="18" charset="0"/>
              </a:rPr>
            </a:br>
            <a:r>
              <a:rPr lang="de-DE" sz="2300" dirty="0" smtClean="0">
                <a:latin typeface="Times New Roman" panose="02020603050405020304" pitchFamily="18" charset="0"/>
                <a:cs typeface="Times New Roman" panose="02020603050405020304" pitchFamily="18" charset="0"/>
              </a:rPr>
              <a:t>1100/1165 	Geburt in </a:t>
            </a:r>
            <a:r>
              <a:rPr lang="de-DE" sz="2300" dirty="0" err="1" smtClean="0">
                <a:latin typeface="Times New Roman" panose="02020603050405020304" pitchFamily="18" charset="0"/>
                <a:cs typeface="Times New Roman" panose="02020603050405020304" pitchFamily="18" charset="0"/>
              </a:rPr>
              <a:t>Veldeke</a:t>
            </a:r>
            <a:r>
              <a:rPr lang="de-DE" sz="2300" dirty="0" smtClean="0">
                <a:latin typeface="Times New Roman" panose="02020603050405020304" pitchFamily="18" charset="0"/>
                <a:cs typeface="Times New Roman" panose="02020603050405020304" pitchFamily="18" charset="0"/>
              </a:rPr>
              <a:t> bei </a:t>
            </a:r>
            <a:r>
              <a:rPr lang="de-DE" sz="2300" dirty="0" err="1" smtClean="0">
                <a:latin typeface="Times New Roman" panose="02020603050405020304" pitchFamily="18" charset="0"/>
                <a:cs typeface="Times New Roman" panose="02020603050405020304" pitchFamily="18" charset="0"/>
              </a:rPr>
              <a:t>Hasselt</a:t>
            </a:r>
            <a:r>
              <a:rPr lang="de-DE" sz="2300" b="1" dirty="0" smtClean="0">
                <a:latin typeface="Times New Roman" panose="02020603050405020304" pitchFamily="18" charset="0"/>
                <a:cs typeface="Times New Roman" panose="02020603050405020304" pitchFamily="18" charset="0"/>
              </a:rPr>
              <a:t/>
            </a:r>
            <a:br>
              <a:rPr lang="de-DE" sz="2300" b="1" dirty="0" smtClean="0">
                <a:latin typeface="Times New Roman" panose="02020603050405020304" pitchFamily="18" charset="0"/>
                <a:cs typeface="Times New Roman" panose="02020603050405020304" pitchFamily="18" charset="0"/>
              </a:rPr>
            </a:br>
            <a:r>
              <a:rPr lang="de-DE" sz="2300" dirty="0" smtClean="0">
                <a:latin typeface="Times New Roman" panose="02020603050405020304" pitchFamily="18" charset="0"/>
                <a:cs typeface="Times New Roman" panose="02020603050405020304" pitchFamily="18" charset="0"/>
              </a:rPr>
              <a:t>1171/1190 	Diener des Servatius-Kapitels in Maastricht</a:t>
            </a:r>
            <a:br>
              <a:rPr lang="de-DE" sz="2300" dirty="0" smtClean="0">
                <a:latin typeface="Times New Roman" panose="02020603050405020304" pitchFamily="18" charset="0"/>
                <a:cs typeface="Times New Roman" panose="02020603050405020304" pitchFamily="18" charset="0"/>
              </a:rPr>
            </a:br>
            <a:r>
              <a:rPr lang="de-DE" sz="2300" dirty="0" smtClean="0">
                <a:latin typeface="Times New Roman" panose="02020603050405020304" pitchFamily="18" charset="0"/>
                <a:cs typeface="Times New Roman" panose="02020603050405020304" pitchFamily="18" charset="0"/>
              </a:rPr>
              <a:t>20–21.5.1184 	Teilnehmer des Mainzer Pfingstfestes</a:t>
            </a:r>
            <a:br>
              <a:rPr lang="de-DE" sz="2300" dirty="0" smtClean="0">
                <a:latin typeface="Times New Roman" panose="02020603050405020304" pitchFamily="18" charset="0"/>
                <a:cs typeface="Times New Roman" panose="02020603050405020304" pitchFamily="18" charset="0"/>
              </a:rPr>
            </a:br>
            <a:r>
              <a:rPr lang="de-DE" sz="2300" dirty="0" smtClean="0">
                <a:latin typeface="Times New Roman" panose="02020603050405020304" pitchFamily="18" charset="0"/>
                <a:cs typeface="Times New Roman" panose="02020603050405020304" pitchFamily="18" charset="0"/>
              </a:rPr>
              <a:t>1184/1190	Gast am Thüringer Hof, vermutlich in Neuenburg</a:t>
            </a:r>
            <a:endParaRPr lang="da-DK" sz="2300" dirty="0"/>
          </a:p>
        </p:txBody>
      </p:sp>
    </p:spTree>
    <p:extLst>
      <p:ext uri="{BB962C8B-B14F-4D97-AF65-F5344CB8AC3E}">
        <p14:creationId xmlns:p14="http://schemas.microsoft.com/office/powerpoint/2010/main" val="4036868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ctrTitle"/>
          </p:nvPr>
        </p:nvSpPr>
        <p:spPr>
          <a:xfrm>
            <a:off x="323528" y="692696"/>
            <a:ext cx="8593484" cy="5400599"/>
          </a:xfrm>
        </p:spPr>
        <p:txBody>
          <a:bodyPr>
            <a:noAutofit/>
          </a:bodyPr>
          <a:lstStyle/>
          <a:p>
            <a:pPr algn="l"/>
            <a:r>
              <a:rPr lang="de-DE" sz="2400" b="1" dirty="0" smtClean="0">
                <a:latin typeface="Times New Roman" panose="02020603050405020304" pitchFamily="18" charset="0"/>
                <a:cs typeface="Times New Roman" panose="02020603050405020304" pitchFamily="18" charset="0"/>
              </a:rPr>
              <a:t>24 urkundliche Belege zum </a:t>
            </a:r>
            <a:r>
              <a:rPr lang="de-DE" sz="2400" b="1" dirty="0" err="1" smtClean="0">
                <a:latin typeface="Times New Roman" panose="02020603050405020304" pitchFamily="18" charset="0"/>
                <a:cs typeface="Times New Roman" panose="02020603050405020304" pitchFamily="18" charset="0"/>
              </a:rPr>
              <a:t>Veldeke</a:t>
            </a:r>
            <a:r>
              <a:rPr lang="de-DE" sz="2400" b="1" dirty="0" smtClean="0">
                <a:latin typeface="Times New Roman" panose="02020603050405020304" pitchFamily="18" charset="0"/>
                <a:cs typeface="Times New Roman" panose="02020603050405020304" pitchFamily="18" charset="0"/>
              </a:rPr>
              <a:t>-Geschlecht (1195–1264)</a:t>
            </a:r>
            <a:r>
              <a:rPr lang="de-DE" sz="2000" b="1" dirty="0" smtClean="0">
                <a:latin typeface="Times New Roman" panose="02020603050405020304" pitchFamily="18" charset="0"/>
                <a:cs typeface="Times New Roman" panose="02020603050405020304" pitchFamily="18" charset="0"/>
              </a:rPr>
              <a:t/>
            </a:r>
            <a:br>
              <a:rPr lang="de-DE" sz="2000" b="1" dirty="0" smtClean="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sieben Originalurkunden davon eine mit Siegel, </a:t>
            </a:r>
            <a:r>
              <a:rPr lang="de-DE" sz="2000" dirty="0">
                <a:latin typeface="Times New Roman" panose="02020603050405020304" pitchFamily="18" charset="0"/>
                <a:cs typeface="Times New Roman" panose="02020603050405020304" pitchFamily="18" charset="0"/>
              </a:rPr>
              <a:t>Kopialbücher der Abteien von </a:t>
            </a:r>
            <a:r>
              <a:rPr lang="de-DE" sz="2000" dirty="0" err="1" smtClean="0">
                <a:latin typeface="Times New Roman" panose="02020603050405020304" pitchFamily="18" charset="0"/>
                <a:cs typeface="Times New Roman" panose="02020603050405020304" pitchFamily="18" charset="0"/>
              </a:rPr>
              <a:t>Herkenrode</a:t>
            </a:r>
            <a:r>
              <a:rPr lang="de-DE" sz="2000" dirty="0" smtClean="0">
                <a:latin typeface="Times New Roman" panose="02020603050405020304" pitchFamily="18" charset="0"/>
                <a:cs typeface="Times New Roman" panose="02020603050405020304" pitchFamily="18" charset="0"/>
              </a:rPr>
              <a:t>, </a:t>
            </a:r>
            <a:r>
              <a:rPr lang="de-DE" sz="2000" dirty="0" err="1" smtClean="0">
                <a:latin typeface="Times New Roman" panose="02020603050405020304" pitchFamily="18" charset="0"/>
                <a:cs typeface="Times New Roman" panose="02020603050405020304" pitchFamily="18" charset="0"/>
              </a:rPr>
              <a:t>Orienten</a:t>
            </a:r>
            <a:r>
              <a:rPr lang="de-DE" sz="2000" dirty="0" smtClean="0">
                <a:latin typeface="Times New Roman" panose="02020603050405020304" pitchFamily="18" charset="0"/>
                <a:cs typeface="Times New Roman" panose="02020603050405020304" pitchFamily="18" charset="0"/>
              </a:rPr>
              <a:t> und </a:t>
            </a:r>
            <a:r>
              <a:rPr lang="de-DE" sz="2000" dirty="0" err="1" smtClean="0">
                <a:latin typeface="Times New Roman" panose="02020603050405020304" pitchFamily="18" charset="0"/>
                <a:cs typeface="Times New Roman" panose="02020603050405020304" pitchFamily="18" charset="0"/>
              </a:rPr>
              <a:t>Sint-Truiden</a:t>
            </a:r>
            <a:r>
              <a:rPr lang="de-DE" sz="2000" dirty="0">
                <a:latin typeface="Times New Roman" panose="02020603050405020304" pitchFamily="18" charset="0"/>
                <a:cs typeface="Times New Roman" panose="02020603050405020304" pitchFamily="18" charset="0"/>
              </a:rPr>
              <a:t>, </a:t>
            </a:r>
            <a:r>
              <a:rPr lang="de-DE" sz="2000" dirty="0" smtClean="0">
                <a:latin typeface="Times New Roman" panose="02020603050405020304" pitchFamily="18" charset="0"/>
                <a:cs typeface="Times New Roman" panose="02020603050405020304" pitchFamily="18" charset="0"/>
              </a:rPr>
              <a:t>Hausbuch des </a:t>
            </a:r>
            <a:r>
              <a:rPr lang="de-DE" sz="2000" dirty="0" err="1" smtClean="0">
                <a:latin typeface="Times New Roman" panose="02020603050405020304" pitchFamily="18" charset="0"/>
                <a:cs typeface="Times New Roman" panose="02020603050405020304" pitchFamily="18" charset="0"/>
              </a:rPr>
              <a:t>Willelm</a:t>
            </a:r>
            <a:r>
              <a:rPr lang="de-DE" sz="2000" dirty="0" smtClean="0">
                <a:latin typeface="Times New Roman" panose="02020603050405020304" pitchFamily="18" charset="0"/>
                <a:cs typeface="Times New Roman" panose="02020603050405020304" pitchFamily="18" charset="0"/>
              </a:rPr>
              <a:t> von </a:t>
            </a:r>
            <a:r>
              <a:rPr lang="de-DE" sz="2000" dirty="0" err="1" smtClean="0">
                <a:latin typeface="Times New Roman" panose="02020603050405020304" pitchFamily="18" charset="0"/>
                <a:cs typeface="Times New Roman" panose="02020603050405020304" pitchFamily="18" charset="0"/>
              </a:rPr>
              <a:t>Ryckel</a:t>
            </a:r>
            <a:r>
              <a:rPr lang="de-DE" sz="2000" dirty="0" smtClean="0">
                <a:latin typeface="Times New Roman" panose="02020603050405020304" pitchFamily="18" charset="0"/>
                <a:cs typeface="Times New Roman" panose="02020603050405020304" pitchFamily="18" charset="0"/>
              </a:rPr>
              <a:t>, Abt von </a:t>
            </a:r>
            <a:r>
              <a:rPr lang="de-DE" sz="2000" dirty="0" err="1" smtClean="0">
                <a:latin typeface="Times New Roman" panose="02020603050405020304" pitchFamily="18" charset="0"/>
                <a:cs typeface="Times New Roman" panose="02020603050405020304" pitchFamily="18" charset="0"/>
              </a:rPr>
              <a:t>Sint-Truiden</a:t>
            </a:r>
            <a:r>
              <a:rPr lang="de-DE" sz="2000" dirty="0" smtClean="0">
                <a:latin typeface="Times New Roman" panose="02020603050405020304" pitchFamily="18" charset="0"/>
                <a:cs typeface="Times New Roman" panose="02020603050405020304" pitchFamily="18" charset="0"/>
              </a:rPr>
              <a:t>, verschiedene Verzeichnisse</a:t>
            </a:r>
            <a:br>
              <a:rPr lang="de-DE" sz="2000" dirty="0" smtClean="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
            </a:r>
            <a:br>
              <a:rPr lang="de-DE" sz="2000" dirty="0" smtClean="0">
                <a:latin typeface="Times New Roman" panose="02020603050405020304" pitchFamily="18" charset="0"/>
                <a:cs typeface="Times New Roman" panose="02020603050405020304" pitchFamily="18" charset="0"/>
              </a:rPr>
            </a:br>
            <a:r>
              <a:rPr lang="de-DE" sz="2000" b="1" dirty="0" smtClean="0">
                <a:latin typeface="Times New Roman" panose="02020603050405020304" pitchFamily="18" charset="0"/>
                <a:cs typeface="Times New Roman" panose="02020603050405020304" pitchFamily="18" charset="0"/>
              </a:rPr>
              <a:t>Belege	Zeit		Name			Beziehung zum Dichter</a:t>
            </a:r>
            <a:br>
              <a:rPr lang="de-DE" sz="2000" b="1" dirty="0" smtClean="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1	1195/1199 	</a:t>
            </a:r>
            <a:r>
              <a:rPr lang="de-DE" sz="2000" i="1" dirty="0" smtClean="0">
                <a:latin typeface="Times New Roman" panose="02020603050405020304" pitchFamily="18" charset="0"/>
                <a:cs typeface="Times New Roman" panose="02020603050405020304" pitchFamily="18" charset="0"/>
              </a:rPr>
              <a:t>Robertus de </a:t>
            </a:r>
            <a:r>
              <a:rPr lang="de-DE" sz="2000" i="1" dirty="0" err="1" smtClean="0">
                <a:latin typeface="Times New Roman" panose="02020603050405020304" pitchFamily="18" charset="0"/>
                <a:cs typeface="Times New Roman" panose="02020603050405020304" pitchFamily="18" charset="0"/>
              </a:rPr>
              <a:t>Veldeca</a:t>
            </a:r>
            <a:r>
              <a:rPr lang="de-DE" sz="2000" i="1" dirty="0" smtClean="0">
                <a:latin typeface="Times New Roman" panose="02020603050405020304" pitchFamily="18" charset="0"/>
                <a:cs typeface="Times New Roman" panose="02020603050405020304" pitchFamily="18" charset="0"/>
              </a:rPr>
              <a:t>	</a:t>
            </a:r>
            <a:r>
              <a:rPr lang="de-DE" sz="2000" dirty="0" smtClean="0">
                <a:latin typeface="Times New Roman" panose="02020603050405020304" pitchFamily="18" charset="0"/>
                <a:cs typeface="Times New Roman" panose="02020603050405020304" pitchFamily="18" charset="0"/>
              </a:rPr>
              <a:t>Jüngerer Bruder?</a:t>
            </a:r>
            <a:br>
              <a:rPr lang="de-DE" sz="2000" dirty="0" smtClean="0">
                <a:latin typeface="Times New Roman" panose="02020603050405020304" pitchFamily="18" charset="0"/>
                <a:cs typeface="Times New Roman" panose="02020603050405020304" pitchFamily="18" charset="0"/>
              </a:rPr>
            </a:br>
            <a:r>
              <a:rPr lang="de-DE" sz="2000" dirty="0">
                <a:latin typeface="Times New Roman" panose="02020603050405020304" pitchFamily="18" charset="0"/>
                <a:cs typeface="Times New Roman" panose="02020603050405020304" pitchFamily="18" charset="0"/>
              </a:rPr>
              <a:t>1	1218 		</a:t>
            </a:r>
            <a:r>
              <a:rPr lang="de-DE" sz="2000" i="1" dirty="0" err="1">
                <a:latin typeface="Times New Roman" panose="02020603050405020304" pitchFamily="18" charset="0"/>
                <a:cs typeface="Times New Roman" panose="02020603050405020304" pitchFamily="18" charset="0"/>
              </a:rPr>
              <a:t>Floria</a:t>
            </a:r>
            <a:r>
              <a:rPr lang="de-DE" sz="2000" dirty="0">
                <a:latin typeface="Times New Roman" panose="02020603050405020304" pitchFamily="18" charset="0"/>
                <a:cs typeface="Times New Roman" panose="02020603050405020304" pitchFamily="18" charset="0"/>
              </a:rPr>
              <a:t> </a:t>
            </a:r>
            <a:r>
              <a:rPr lang="de-DE" sz="2000" i="1" dirty="0">
                <a:latin typeface="Times New Roman" panose="02020603050405020304" pitchFamily="18" charset="0"/>
                <a:cs typeface="Times New Roman" panose="02020603050405020304" pitchFamily="18" charset="0"/>
              </a:rPr>
              <a:t>			</a:t>
            </a:r>
            <a:r>
              <a:rPr lang="de-DE" sz="2000" dirty="0">
                <a:latin typeface="Times New Roman" panose="02020603050405020304" pitchFamily="18" charset="0"/>
                <a:cs typeface="Times New Roman" panose="02020603050405020304" pitchFamily="18" charset="0"/>
              </a:rPr>
              <a:t>Witwe, Schwägerin?</a:t>
            </a:r>
            <a:br>
              <a:rPr lang="de-DE"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3	1218–1257	</a:t>
            </a:r>
            <a:r>
              <a:rPr lang="de-DE" sz="2000" i="1" dirty="0" err="1" smtClean="0">
                <a:latin typeface="Times New Roman" panose="02020603050405020304" pitchFamily="18" charset="0"/>
                <a:cs typeface="Times New Roman" panose="02020603050405020304" pitchFamily="18" charset="0"/>
              </a:rPr>
              <a:t>Arnoldus</a:t>
            </a:r>
            <a:r>
              <a:rPr lang="de-DE" sz="2000" i="1" dirty="0" smtClean="0">
                <a:latin typeface="Times New Roman" panose="02020603050405020304" pitchFamily="18" charset="0"/>
                <a:cs typeface="Times New Roman" panose="02020603050405020304" pitchFamily="18" charset="0"/>
              </a:rPr>
              <a:t> de </a:t>
            </a:r>
            <a:r>
              <a:rPr lang="de-DE" sz="2000" i="1" dirty="0" err="1" smtClean="0">
                <a:latin typeface="Times New Roman" panose="02020603050405020304" pitchFamily="18" charset="0"/>
                <a:cs typeface="Times New Roman" panose="02020603050405020304" pitchFamily="18" charset="0"/>
              </a:rPr>
              <a:t>Veldeke</a:t>
            </a:r>
            <a:r>
              <a:rPr lang="de-DE" sz="2000" i="1" dirty="0" smtClean="0">
                <a:latin typeface="Times New Roman" panose="02020603050405020304" pitchFamily="18" charset="0"/>
                <a:cs typeface="Times New Roman" panose="02020603050405020304" pitchFamily="18" charset="0"/>
              </a:rPr>
              <a:t>	</a:t>
            </a:r>
            <a:r>
              <a:rPr lang="de-DE" sz="2000" dirty="0" smtClean="0">
                <a:latin typeface="Times New Roman" panose="02020603050405020304" pitchFamily="18" charset="0"/>
                <a:cs typeface="Times New Roman" panose="02020603050405020304" pitchFamily="18" charset="0"/>
              </a:rPr>
              <a:t>Sohn, Neffe, Enkelsohn?</a:t>
            </a:r>
            <a:br>
              <a:rPr lang="de-DE" sz="2000" dirty="0" smtClean="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1	1218 		Frau des </a:t>
            </a:r>
            <a:r>
              <a:rPr lang="de-DE" sz="2000" i="1" dirty="0" err="1" smtClean="0">
                <a:latin typeface="Times New Roman" panose="02020603050405020304" pitchFamily="18" charset="0"/>
                <a:cs typeface="Times New Roman" panose="02020603050405020304" pitchFamily="18" charset="0"/>
              </a:rPr>
              <a:t>Arnoldus</a:t>
            </a:r>
            <a:r>
              <a:rPr lang="de-DE" sz="2000" i="1" dirty="0" smtClean="0">
                <a:latin typeface="Times New Roman" panose="02020603050405020304" pitchFamily="18" charset="0"/>
                <a:cs typeface="Times New Roman" panose="02020603050405020304" pitchFamily="18" charset="0"/>
              </a:rPr>
              <a:t> 	</a:t>
            </a:r>
            <a:r>
              <a:rPr lang="de-DE" sz="2000" dirty="0" smtClean="0">
                <a:latin typeface="Times New Roman" panose="02020603050405020304" pitchFamily="18" charset="0"/>
                <a:cs typeface="Times New Roman" panose="02020603050405020304" pitchFamily="18" charset="0"/>
              </a:rPr>
              <a:t>Schwiegertochter?</a:t>
            </a:r>
            <a:br>
              <a:rPr lang="de-DE" sz="2000" dirty="0" smtClean="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20</a:t>
            </a:r>
            <a:r>
              <a:rPr lang="de-DE" sz="2000" dirty="0">
                <a:latin typeface="Times New Roman" panose="02020603050405020304" pitchFamily="18" charset="0"/>
                <a:cs typeface="Times New Roman" panose="02020603050405020304" pitchFamily="18" charset="0"/>
              </a:rPr>
              <a:t>	</a:t>
            </a:r>
            <a:r>
              <a:rPr lang="de-DE" sz="2000" dirty="0" smtClean="0">
                <a:latin typeface="Times New Roman" panose="02020603050405020304" pitchFamily="18" charset="0"/>
                <a:cs typeface="Times New Roman" panose="02020603050405020304" pitchFamily="18" charset="0"/>
              </a:rPr>
              <a:t>1218</a:t>
            </a:r>
            <a:r>
              <a:rPr lang="de-DE" sz="2000" dirty="0">
                <a:latin typeface="Times New Roman" panose="02020603050405020304" pitchFamily="18" charset="0"/>
                <a:cs typeface="Times New Roman" panose="02020603050405020304" pitchFamily="18" charset="0"/>
              </a:rPr>
              <a:t>–1264</a:t>
            </a:r>
            <a:r>
              <a:rPr lang="de-DE" sz="2000" dirty="0" smtClean="0">
                <a:latin typeface="Times New Roman" panose="02020603050405020304" pitchFamily="18" charset="0"/>
                <a:cs typeface="Times New Roman" panose="02020603050405020304" pitchFamily="18" charset="0"/>
              </a:rPr>
              <a:t> </a:t>
            </a:r>
            <a:r>
              <a:rPr lang="de-DE" sz="2000" dirty="0">
                <a:latin typeface="Times New Roman" panose="02020603050405020304" pitchFamily="18" charset="0"/>
                <a:cs typeface="Times New Roman" panose="02020603050405020304" pitchFamily="18" charset="0"/>
              </a:rPr>
              <a:t>	</a:t>
            </a:r>
            <a:r>
              <a:rPr lang="de-DE" sz="2000" i="1" dirty="0" smtClean="0">
                <a:latin typeface="Times New Roman" panose="02020603050405020304" pitchFamily="18" charset="0"/>
                <a:cs typeface="Times New Roman" panose="02020603050405020304" pitchFamily="18" charset="0"/>
              </a:rPr>
              <a:t>Henricus de </a:t>
            </a:r>
            <a:r>
              <a:rPr lang="de-DE" sz="2000" i="1" dirty="0" err="1" smtClean="0">
                <a:latin typeface="Times New Roman" panose="02020603050405020304" pitchFamily="18" charset="0"/>
                <a:cs typeface="Times New Roman" panose="02020603050405020304" pitchFamily="18" charset="0"/>
              </a:rPr>
              <a:t>Veldeke</a:t>
            </a:r>
            <a:r>
              <a:rPr lang="de-DE" sz="2000" i="1" dirty="0" smtClean="0">
                <a:latin typeface="Times New Roman" panose="02020603050405020304" pitchFamily="18" charset="0"/>
                <a:cs typeface="Times New Roman" panose="02020603050405020304" pitchFamily="18" charset="0"/>
              </a:rPr>
              <a:t> </a:t>
            </a:r>
            <a:r>
              <a:rPr lang="de-DE" sz="2000" i="1" dirty="0">
                <a:latin typeface="Times New Roman" panose="02020603050405020304" pitchFamily="18" charset="0"/>
                <a:cs typeface="Times New Roman" panose="02020603050405020304" pitchFamily="18" charset="0"/>
              </a:rPr>
              <a:t>	</a:t>
            </a:r>
            <a:r>
              <a:rPr lang="de-DE" sz="2000" dirty="0" smtClean="0">
                <a:latin typeface="Times New Roman" panose="02020603050405020304" pitchFamily="18" charset="0"/>
                <a:cs typeface="Times New Roman" panose="02020603050405020304" pitchFamily="18" charset="0"/>
              </a:rPr>
              <a:t>Sohn, Neffe, Enkelsohn?</a:t>
            </a:r>
            <a:br>
              <a:rPr lang="de-DE" sz="2000" dirty="0" smtClean="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1	1239 		</a:t>
            </a:r>
            <a:r>
              <a:rPr lang="de-DE" sz="2000" i="1" dirty="0" err="1" smtClean="0">
                <a:latin typeface="Times New Roman" panose="02020603050405020304" pitchFamily="18" charset="0"/>
                <a:cs typeface="Times New Roman" panose="02020603050405020304" pitchFamily="18" charset="0"/>
              </a:rPr>
              <a:t>Hennemannus</a:t>
            </a:r>
            <a:r>
              <a:rPr lang="de-DE" sz="2000" i="1" dirty="0" smtClean="0">
                <a:latin typeface="Times New Roman" panose="02020603050405020304" pitchFamily="18" charset="0"/>
                <a:cs typeface="Times New Roman" panose="02020603050405020304" pitchFamily="18" charset="0"/>
              </a:rPr>
              <a:t> de </a:t>
            </a:r>
            <a:r>
              <a:rPr lang="de-DE" sz="2000" i="1" dirty="0" err="1" smtClean="0">
                <a:latin typeface="Times New Roman" panose="02020603050405020304" pitchFamily="18" charset="0"/>
                <a:cs typeface="Times New Roman" panose="02020603050405020304" pitchFamily="18" charset="0"/>
              </a:rPr>
              <a:t>Veldeke</a:t>
            </a:r>
            <a:r>
              <a:rPr lang="de-DE" sz="2000" i="1" dirty="0" smtClean="0">
                <a:latin typeface="Times New Roman" panose="02020603050405020304" pitchFamily="18" charset="0"/>
                <a:cs typeface="Times New Roman" panose="02020603050405020304" pitchFamily="18" charset="0"/>
              </a:rPr>
              <a:t> 	</a:t>
            </a:r>
            <a:r>
              <a:rPr lang="de-DE" sz="2000" dirty="0" smtClean="0">
                <a:latin typeface="Times New Roman" panose="02020603050405020304" pitchFamily="18" charset="0"/>
                <a:cs typeface="Times New Roman" panose="02020603050405020304" pitchFamily="18" charset="0"/>
              </a:rPr>
              <a:t>Sohn, Neffe, Enkelsohn?</a:t>
            </a:r>
            <a:br>
              <a:rPr lang="de-DE" sz="2000" dirty="0" smtClean="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
            </a:r>
            <a:br>
              <a:rPr lang="de-DE" sz="2000" dirty="0" smtClean="0">
                <a:latin typeface="Times New Roman" panose="02020603050405020304" pitchFamily="18" charset="0"/>
                <a:cs typeface="Times New Roman" panose="02020603050405020304" pitchFamily="18" charset="0"/>
              </a:rPr>
            </a:br>
            <a:r>
              <a:rPr lang="de-DE" sz="2000" i="1" dirty="0" smtClean="0">
                <a:latin typeface="Times New Roman" panose="02020603050405020304" pitchFamily="18" charset="0"/>
                <a:cs typeface="Times New Roman" panose="02020603050405020304" pitchFamily="18" charset="0"/>
              </a:rPr>
              <a:t>Hennemann von </a:t>
            </a:r>
            <a:r>
              <a:rPr lang="de-DE" sz="2000" i="1" dirty="0" err="1" smtClean="0">
                <a:latin typeface="Times New Roman" panose="02020603050405020304" pitchFamily="18" charset="0"/>
                <a:cs typeface="Times New Roman" panose="02020603050405020304" pitchFamily="18" charset="0"/>
              </a:rPr>
              <a:t>Veldeke</a:t>
            </a:r>
            <a:r>
              <a:rPr lang="de-DE" sz="2000" dirty="0" smtClean="0">
                <a:latin typeface="Times New Roman" panose="02020603050405020304" pitchFamily="18" charset="0"/>
                <a:cs typeface="Times New Roman" panose="02020603050405020304" pitchFamily="18" charset="0"/>
              </a:rPr>
              <a:t>: Truchsess des Grafen Arnold IV. von </a:t>
            </a:r>
            <a:r>
              <a:rPr lang="de-DE" sz="2000" dirty="0" err="1" smtClean="0">
                <a:latin typeface="Times New Roman" panose="02020603050405020304" pitchFamily="18" charset="0"/>
                <a:cs typeface="Times New Roman" panose="02020603050405020304" pitchFamily="18" charset="0"/>
              </a:rPr>
              <a:t>Loon</a:t>
            </a:r>
            <a:r>
              <a:rPr lang="de-DE" sz="2000" dirty="0" smtClean="0">
                <a:latin typeface="Times New Roman" panose="02020603050405020304" pitchFamily="18" charset="0"/>
                <a:cs typeface="Times New Roman" panose="02020603050405020304" pitchFamily="18" charset="0"/>
              </a:rPr>
              <a:t> (1239)</a:t>
            </a:r>
            <a:br>
              <a:rPr lang="de-DE" sz="2000" dirty="0" smtClean="0">
                <a:latin typeface="Times New Roman" panose="02020603050405020304" pitchFamily="18" charset="0"/>
                <a:cs typeface="Times New Roman" panose="02020603050405020304" pitchFamily="18" charset="0"/>
              </a:rPr>
            </a:br>
            <a:r>
              <a:rPr lang="de-DE" sz="2000" i="1" dirty="0" smtClean="0">
                <a:latin typeface="Times New Roman" panose="02020603050405020304" pitchFamily="18" charset="0"/>
                <a:cs typeface="Times New Roman" panose="02020603050405020304" pitchFamily="18" charset="0"/>
              </a:rPr>
              <a:t>Arnold </a:t>
            </a:r>
            <a:r>
              <a:rPr lang="de-DE" sz="2000" i="1" dirty="0">
                <a:latin typeface="Times New Roman" panose="02020603050405020304" pitchFamily="18" charset="0"/>
                <a:cs typeface="Times New Roman" panose="02020603050405020304" pitchFamily="18" charset="0"/>
              </a:rPr>
              <a:t>von </a:t>
            </a:r>
            <a:r>
              <a:rPr lang="de-DE" sz="2000" i="1" dirty="0" err="1">
                <a:latin typeface="Times New Roman" panose="02020603050405020304" pitchFamily="18" charset="0"/>
                <a:cs typeface="Times New Roman" panose="02020603050405020304" pitchFamily="18" charset="0"/>
              </a:rPr>
              <a:t>Veldeke</a:t>
            </a:r>
            <a:r>
              <a:rPr lang="de-DE" sz="2000" dirty="0">
                <a:latin typeface="Times New Roman" panose="02020603050405020304" pitchFamily="18" charset="0"/>
                <a:cs typeface="Times New Roman" panose="02020603050405020304" pitchFamily="18" charset="0"/>
              </a:rPr>
              <a:t>: </a:t>
            </a:r>
            <a:r>
              <a:rPr lang="de-DE" sz="2000" dirty="0" smtClean="0">
                <a:latin typeface="Times New Roman" panose="02020603050405020304" pitchFamily="18" charset="0"/>
                <a:cs typeface="Times New Roman" panose="02020603050405020304" pitchFamily="18" charset="0"/>
              </a:rPr>
              <a:t>Komtur des Deutschen Ordens und Zeuge Arnolds </a:t>
            </a:r>
            <a:r>
              <a:rPr lang="de-DE" sz="2000" dirty="0">
                <a:latin typeface="Times New Roman" panose="02020603050405020304" pitchFamily="18" charset="0"/>
                <a:cs typeface="Times New Roman" panose="02020603050405020304" pitchFamily="18" charset="0"/>
              </a:rPr>
              <a:t>IV. </a:t>
            </a:r>
            <a:r>
              <a:rPr lang="de-DE" sz="2000" dirty="0" smtClean="0">
                <a:latin typeface="Times New Roman" panose="02020603050405020304" pitchFamily="18" charset="0"/>
                <a:cs typeface="Times New Roman" panose="02020603050405020304" pitchFamily="18" charset="0"/>
              </a:rPr>
              <a:t>(1257)</a:t>
            </a:r>
            <a:br>
              <a:rPr lang="de-DE" sz="2000" dirty="0" smtClean="0">
                <a:latin typeface="Times New Roman" panose="02020603050405020304" pitchFamily="18" charset="0"/>
                <a:cs typeface="Times New Roman" panose="02020603050405020304" pitchFamily="18" charset="0"/>
              </a:rPr>
            </a:br>
            <a:r>
              <a:rPr lang="de-DE" sz="2000" i="1" dirty="0" smtClean="0">
                <a:latin typeface="Times New Roman" panose="02020603050405020304" pitchFamily="18" charset="0"/>
                <a:cs typeface="Times New Roman" panose="02020603050405020304" pitchFamily="18" charset="0"/>
              </a:rPr>
              <a:t>Heinrich von </a:t>
            </a:r>
            <a:r>
              <a:rPr lang="de-DE" sz="2000" i="1" dirty="0" err="1" smtClean="0">
                <a:latin typeface="Times New Roman" panose="02020603050405020304" pitchFamily="18" charset="0"/>
                <a:cs typeface="Times New Roman" panose="02020603050405020304" pitchFamily="18" charset="0"/>
              </a:rPr>
              <a:t>Veldeke</a:t>
            </a:r>
            <a:r>
              <a:rPr lang="de-DE" sz="2000" i="1" dirty="0" smtClean="0">
                <a:latin typeface="Times New Roman" panose="02020603050405020304" pitchFamily="18" charset="0"/>
                <a:cs typeface="Times New Roman" panose="02020603050405020304" pitchFamily="18" charset="0"/>
              </a:rPr>
              <a:t> der Jüngere:</a:t>
            </a:r>
            <a:r>
              <a:rPr lang="de-DE" sz="2000" b="1" i="1" dirty="0">
                <a:latin typeface="Times New Roman" panose="02020603050405020304" pitchFamily="18" charset="0"/>
                <a:cs typeface="Times New Roman" panose="02020603050405020304" pitchFamily="18" charset="0"/>
              </a:rPr>
              <a:t> </a:t>
            </a:r>
            <a:r>
              <a:rPr lang="de-DE" sz="2000" dirty="0" smtClean="0">
                <a:latin typeface="Times New Roman" panose="02020603050405020304" pitchFamily="18" charset="0"/>
                <a:cs typeface="Times New Roman" panose="02020603050405020304" pitchFamily="18" charset="0"/>
              </a:rPr>
              <a:t>Sohn der </a:t>
            </a:r>
            <a:r>
              <a:rPr lang="de-DE" sz="2000" dirty="0" err="1" smtClean="0">
                <a:latin typeface="Times New Roman" panose="02020603050405020304" pitchFamily="18" charset="0"/>
                <a:cs typeface="Times New Roman" panose="02020603050405020304" pitchFamily="18" charset="0"/>
              </a:rPr>
              <a:t>Floria</a:t>
            </a:r>
            <a:r>
              <a:rPr lang="de-DE" sz="2000" dirty="0" smtClean="0">
                <a:latin typeface="Times New Roman" panose="02020603050405020304" pitchFamily="18" charset="0"/>
                <a:cs typeface="Times New Roman" panose="02020603050405020304" pitchFamily="18" charset="0"/>
              </a:rPr>
              <a:t> (1218), Besitzer einer Fischzucht an der </a:t>
            </a:r>
            <a:r>
              <a:rPr lang="de-DE" sz="2000" dirty="0" err="1" smtClean="0">
                <a:latin typeface="Times New Roman" panose="02020603050405020304" pitchFamily="18" charset="0"/>
                <a:cs typeface="Times New Roman" panose="02020603050405020304" pitchFamily="18" charset="0"/>
              </a:rPr>
              <a:t>Demer</a:t>
            </a:r>
            <a:r>
              <a:rPr lang="de-DE" sz="2000" dirty="0" smtClean="0">
                <a:latin typeface="Times New Roman" panose="02020603050405020304" pitchFamily="18" charset="0"/>
                <a:cs typeface="Times New Roman" panose="02020603050405020304" pitchFamily="18" charset="0"/>
              </a:rPr>
              <a:t> </a:t>
            </a:r>
            <a:r>
              <a:rPr lang="de-DE" sz="2000" dirty="0">
                <a:latin typeface="Times New Roman" panose="02020603050405020304" pitchFamily="18" charset="0"/>
                <a:cs typeface="Times New Roman" panose="02020603050405020304" pitchFamily="18" charset="0"/>
              </a:rPr>
              <a:t>(</a:t>
            </a:r>
            <a:r>
              <a:rPr lang="de-DE" sz="2000" dirty="0" smtClean="0">
                <a:latin typeface="Times New Roman" panose="02020603050405020304" pitchFamily="18" charset="0"/>
                <a:cs typeface="Times New Roman" panose="02020603050405020304" pitchFamily="18" charset="0"/>
              </a:rPr>
              <a:t>1233–1247),</a:t>
            </a:r>
            <a:r>
              <a:rPr lang="de-DE" sz="2000" dirty="0">
                <a:latin typeface="Times New Roman" panose="02020603050405020304" pitchFamily="18" charset="0"/>
                <a:cs typeface="Times New Roman" panose="02020603050405020304" pitchFamily="18" charset="0"/>
              </a:rPr>
              <a:t> </a:t>
            </a:r>
            <a:r>
              <a:rPr lang="de-DE" sz="2000" dirty="0" smtClean="0">
                <a:latin typeface="Times New Roman" panose="02020603050405020304" pitchFamily="18" charset="0"/>
                <a:cs typeface="Times New Roman" panose="02020603050405020304" pitchFamily="18" charset="0"/>
              </a:rPr>
              <a:t>Zeuge des Grafen Arnold IV. von </a:t>
            </a:r>
            <a:r>
              <a:rPr lang="de-DE" sz="2000" dirty="0" err="1" smtClean="0">
                <a:latin typeface="Times New Roman" panose="02020603050405020304" pitchFamily="18" charset="0"/>
                <a:cs typeface="Times New Roman" panose="02020603050405020304" pitchFamily="18" charset="0"/>
              </a:rPr>
              <a:t>Loon</a:t>
            </a:r>
            <a:r>
              <a:rPr lang="de-DE" sz="2000" dirty="0" smtClean="0">
                <a:latin typeface="Times New Roman" panose="02020603050405020304" pitchFamily="18" charset="0"/>
                <a:cs typeface="Times New Roman" panose="02020603050405020304" pitchFamily="18" charset="0"/>
              </a:rPr>
              <a:t> (1236–1264), Dienstmann Arnolds </a:t>
            </a:r>
            <a:r>
              <a:rPr lang="de-DE" sz="2000" dirty="0">
                <a:latin typeface="Times New Roman" panose="02020603050405020304" pitchFamily="18" charset="0"/>
                <a:cs typeface="Times New Roman" panose="02020603050405020304" pitchFamily="18" charset="0"/>
              </a:rPr>
              <a:t>IV. </a:t>
            </a:r>
            <a:r>
              <a:rPr lang="de-DE" sz="2000" dirty="0" smtClean="0">
                <a:latin typeface="Times New Roman" panose="02020603050405020304" pitchFamily="18" charset="0"/>
                <a:cs typeface="Times New Roman" panose="02020603050405020304" pitchFamily="18" charset="0"/>
              </a:rPr>
              <a:t>(</a:t>
            </a:r>
            <a:r>
              <a:rPr lang="de-DE" sz="2000" dirty="0">
                <a:latin typeface="Times New Roman" panose="02020603050405020304" pitchFamily="18" charset="0"/>
                <a:cs typeface="Times New Roman" panose="02020603050405020304" pitchFamily="18" charset="0"/>
              </a:rPr>
              <a:t>1239</a:t>
            </a:r>
            <a:r>
              <a:rPr lang="de-DE" sz="2000" dirty="0" smtClean="0">
                <a:latin typeface="Times New Roman" panose="02020603050405020304" pitchFamily="18" charset="0"/>
                <a:cs typeface="Times New Roman" panose="02020603050405020304" pitchFamily="18" charset="0"/>
              </a:rPr>
              <a:t>), Truchsess Arnolds IV. (1247), Mühlenbesitzer (1247), Zeuge </a:t>
            </a:r>
            <a:r>
              <a:rPr lang="de-DE" sz="2000" dirty="0">
                <a:latin typeface="Times New Roman" panose="02020603050405020304" pitchFamily="18" charset="0"/>
                <a:cs typeface="Times New Roman" panose="02020603050405020304" pitchFamily="18" charset="0"/>
              </a:rPr>
              <a:t>des </a:t>
            </a:r>
            <a:r>
              <a:rPr lang="de-DE" sz="2000" dirty="0" err="1" smtClean="0">
                <a:latin typeface="Times New Roman" panose="02020603050405020304" pitchFamily="18" charset="0"/>
                <a:cs typeface="Times New Roman" panose="02020603050405020304" pitchFamily="18" charset="0"/>
              </a:rPr>
              <a:t>Willelm</a:t>
            </a:r>
            <a:r>
              <a:rPr lang="de-DE" sz="2000" dirty="0" smtClean="0">
                <a:latin typeface="Times New Roman" panose="02020603050405020304" pitchFamily="18" charset="0"/>
                <a:cs typeface="Times New Roman" panose="02020603050405020304" pitchFamily="18" charset="0"/>
              </a:rPr>
              <a:t> van </a:t>
            </a:r>
            <a:r>
              <a:rPr lang="de-DE" sz="2000" dirty="0" err="1" smtClean="0">
                <a:latin typeface="Times New Roman" panose="02020603050405020304" pitchFamily="18" charset="0"/>
                <a:cs typeface="Times New Roman" panose="02020603050405020304" pitchFamily="18" charset="0"/>
              </a:rPr>
              <a:t>Ryckel</a:t>
            </a:r>
            <a:r>
              <a:rPr lang="de-DE" sz="2000" dirty="0" smtClean="0">
                <a:latin typeface="Times New Roman" panose="02020603050405020304" pitchFamily="18" charset="0"/>
                <a:cs typeface="Times New Roman" panose="02020603050405020304" pitchFamily="18" charset="0"/>
              </a:rPr>
              <a:t> (1248), Herr (1251–1257), Ritter und Vogt (1253), Käufer eines Landstücks von ca. 25 ha bei </a:t>
            </a:r>
            <a:r>
              <a:rPr lang="de-DE" sz="2000" dirty="0" err="1" smtClean="0">
                <a:latin typeface="Times New Roman" panose="02020603050405020304" pitchFamily="18" charset="0"/>
                <a:cs typeface="Times New Roman" panose="02020603050405020304" pitchFamily="18" charset="0"/>
              </a:rPr>
              <a:t>Spalbeek</a:t>
            </a:r>
            <a:r>
              <a:rPr lang="de-DE" sz="2000" dirty="0" smtClean="0">
                <a:latin typeface="Times New Roman" panose="02020603050405020304" pitchFamily="18" charset="0"/>
                <a:cs typeface="Times New Roman" panose="02020603050405020304" pitchFamily="18" charset="0"/>
              </a:rPr>
              <a:t> (1253), zwischen 25. April und 23. September 1264 verstorben</a:t>
            </a:r>
            <a:endParaRPr lang="da-DK" sz="2000" dirty="0"/>
          </a:p>
        </p:txBody>
      </p:sp>
    </p:spTree>
    <p:extLst>
      <p:ext uri="{BB962C8B-B14F-4D97-AF65-F5344CB8AC3E}">
        <p14:creationId xmlns:p14="http://schemas.microsoft.com/office/powerpoint/2010/main" val="2380675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ctrTitle"/>
          </p:nvPr>
        </p:nvSpPr>
        <p:spPr>
          <a:xfrm>
            <a:off x="323528" y="0"/>
            <a:ext cx="8593484" cy="5949279"/>
          </a:xfrm>
        </p:spPr>
        <p:txBody>
          <a:bodyPr>
            <a:noAutofit/>
          </a:bodyPr>
          <a:lstStyle/>
          <a:p>
            <a:pPr algn="l"/>
            <a:r>
              <a:rPr lang="de-DE" sz="2400" b="1" dirty="0" smtClean="0">
                <a:latin typeface="Times New Roman" panose="02020603050405020304" pitchFamily="18" charset="0"/>
                <a:cs typeface="Times New Roman" panose="02020603050405020304" pitchFamily="18" charset="0"/>
              </a:rPr>
              <a:t>Erbschaft des Geschlechts in der </a:t>
            </a:r>
            <a:r>
              <a:rPr lang="de-DE" sz="2400" b="1" dirty="0" err="1" smtClean="0">
                <a:latin typeface="Times New Roman" panose="02020603050405020304" pitchFamily="18" charset="0"/>
                <a:cs typeface="Times New Roman" panose="02020603050405020304" pitchFamily="18" charset="0"/>
              </a:rPr>
              <a:t>Toponymie</a:t>
            </a:r>
            <a:r>
              <a:rPr lang="de-DE" sz="2400" b="1" dirty="0" smtClean="0">
                <a:latin typeface="Times New Roman" panose="02020603050405020304" pitchFamily="18" charset="0"/>
                <a:cs typeface="Times New Roman" panose="02020603050405020304" pitchFamily="18" charset="0"/>
              </a:rPr>
              <a:t> (1355–1748)</a:t>
            </a:r>
            <a:br>
              <a:rPr lang="de-DE" sz="2400" b="1" dirty="0" smtClean="0">
                <a:latin typeface="Times New Roman" panose="02020603050405020304" pitchFamily="18" charset="0"/>
                <a:cs typeface="Times New Roman" panose="02020603050405020304" pitchFamily="18" charset="0"/>
              </a:rPr>
            </a:br>
            <a:r>
              <a:rPr lang="de-DE" sz="2400" b="1" dirty="0" smtClean="0">
                <a:latin typeface="Times New Roman" panose="02020603050405020304" pitchFamily="18" charset="0"/>
                <a:cs typeface="Times New Roman" panose="02020603050405020304" pitchFamily="18" charset="0"/>
              </a:rPr>
              <a:t/>
            </a:r>
            <a:br>
              <a:rPr lang="de-DE" sz="2400" b="1" dirty="0" smtClean="0">
                <a:latin typeface="Times New Roman" panose="02020603050405020304" pitchFamily="18" charset="0"/>
                <a:cs typeface="Times New Roman" panose="02020603050405020304" pitchFamily="18" charset="0"/>
              </a:rPr>
            </a:br>
            <a:r>
              <a:rPr lang="de-DE" sz="2400" dirty="0" smtClean="0">
                <a:latin typeface="Times New Roman" panose="02020603050405020304" pitchFamily="18" charset="0"/>
                <a:cs typeface="Times New Roman" panose="02020603050405020304" pitchFamily="18" charset="0"/>
              </a:rPr>
              <a:t>12.10.1355	</a:t>
            </a:r>
            <a:r>
              <a:rPr lang="de-DE" sz="2400" i="1" dirty="0" err="1" smtClean="0">
                <a:latin typeface="Times New Roman" panose="02020603050405020304" pitchFamily="18" charset="0"/>
                <a:cs typeface="Times New Roman" panose="02020603050405020304" pitchFamily="18" charset="0"/>
              </a:rPr>
              <a:t>Veldeke</a:t>
            </a:r>
            <a:r>
              <a:rPr lang="de-DE" sz="2400" i="1" dirty="0" smtClean="0">
                <a:latin typeface="Times New Roman" panose="02020603050405020304" pitchFamily="18" charset="0"/>
                <a:cs typeface="Times New Roman" panose="02020603050405020304" pitchFamily="18" charset="0"/>
              </a:rPr>
              <a:t>,</a:t>
            </a:r>
            <a:r>
              <a:rPr lang="de-DE" sz="2400" dirty="0" smtClean="0">
                <a:latin typeface="Times New Roman" panose="02020603050405020304" pitchFamily="18" charset="0"/>
                <a:cs typeface="Times New Roman" panose="02020603050405020304" pitchFamily="18" charset="0"/>
              </a:rPr>
              <a:t> Grundstück im Besitz der Abtei </a:t>
            </a:r>
            <a:r>
              <a:rPr lang="de-DE" sz="2400" dirty="0" err="1" smtClean="0">
                <a:latin typeface="Times New Roman" panose="02020603050405020304" pitchFamily="18" charset="0"/>
                <a:cs typeface="Times New Roman" panose="02020603050405020304" pitchFamily="18" charset="0"/>
              </a:rPr>
              <a:t>Sint-Truiden</a:t>
            </a:r>
            <a:r>
              <a:rPr lang="de-DE" sz="2400" dirty="0" smtClean="0">
                <a:latin typeface="Times New Roman" panose="02020603050405020304" pitchFamily="18" charset="0"/>
                <a:cs typeface="Times New Roman" panose="02020603050405020304" pitchFamily="18" charset="0"/>
              </a:rPr>
              <a:t/>
            </a:r>
            <a:br>
              <a:rPr lang="de-DE" sz="2400" dirty="0" smtClean="0">
                <a:latin typeface="Times New Roman" panose="02020603050405020304" pitchFamily="18" charset="0"/>
                <a:cs typeface="Times New Roman" panose="02020603050405020304" pitchFamily="18" charset="0"/>
              </a:rPr>
            </a:br>
            <a:r>
              <a:rPr lang="de-DE" sz="2400" dirty="0" smtClean="0">
                <a:latin typeface="Times New Roman" panose="02020603050405020304" pitchFamily="18" charset="0"/>
                <a:cs typeface="Times New Roman" panose="02020603050405020304" pitchFamily="18" charset="0"/>
              </a:rPr>
              <a:t>1355/1358	</a:t>
            </a:r>
            <a:r>
              <a:rPr lang="de-DE" sz="2400" i="1" dirty="0" err="1" smtClean="0">
                <a:latin typeface="Times New Roman" panose="02020603050405020304" pitchFamily="18" charset="0"/>
                <a:cs typeface="Times New Roman" panose="02020603050405020304" pitchFamily="18" charset="0"/>
              </a:rPr>
              <a:t>Arnoldus</a:t>
            </a:r>
            <a:r>
              <a:rPr lang="de-DE" sz="2400" i="1" dirty="0" smtClean="0">
                <a:latin typeface="Times New Roman" panose="02020603050405020304" pitchFamily="18" charset="0"/>
                <a:cs typeface="Times New Roman" panose="02020603050405020304" pitchFamily="18" charset="0"/>
              </a:rPr>
              <a:t> de Duras, alias de </a:t>
            </a:r>
            <a:r>
              <a:rPr lang="de-DE" sz="2400" i="1" dirty="0" err="1" smtClean="0">
                <a:latin typeface="Times New Roman" panose="02020603050405020304" pitchFamily="18" charset="0"/>
                <a:cs typeface="Times New Roman" panose="02020603050405020304" pitchFamily="18" charset="0"/>
              </a:rPr>
              <a:t>Veldeke</a:t>
            </a:r>
            <a:r>
              <a:rPr lang="de-DE" sz="2400" i="1" dirty="0" smtClean="0">
                <a:latin typeface="Times New Roman" panose="02020603050405020304" pitchFamily="18" charset="0"/>
                <a:cs typeface="Times New Roman" panose="02020603050405020304" pitchFamily="18" charset="0"/>
              </a:rPr>
              <a:t> … </a:t>
            </a:r>
            <a:r>
              <a:rPr lang="de-DE" sz="2400" i="1" dirty="0" err="1" smtClean="0">
                <a:latin typeface="Times New Roman" panose="02020603050405020304" pitchFamily="18" charset="0"/>
                <a:cs typeface="Times New Roman" panose="02020603050405020304" pitchFamily="18" charset="0"/>
              </a:rPr>
              <a:t>dominicus</a:t>
            </a:r>
            <a:r>
              <a:rPr lang="de-DE" sz="2400" i="1" dirty="0" smtClean="0">
                <a:latin typeface="Times New Roman" panose="02020603050405020304" pitchFamily="18" charset="0"/>
                <a:cs typeface="Times New Roman" panose="02020603050405020304" pitchFamily="18" charset="0"/>
              </a:rPr>
              <a:t> de 		</a:t>
            </a:r>
            <a:r>
              <a:rPr lang="de-DE" sz="2400" i="1" dirty="0" err="1" smtClean="0">
                <a:latin typeface="Times New Roman" panose="02020603050405020304" pitchFamily="18" charset="0"/>
                <a:cs typeface="Times New Roman" panose="02020603050405020304" pitchFamily="18" charset="0"/>
              </a:rPr>
              <a:t>Veldeke</a:t>
            </a:r>
            <a:r>
              <a:rPr lang="de-DE" sz="2400" dirty="0" smtClean="0">
                <a:latin typeface="Times New Roman" panose="02020603050405020304" pitchFamily="18" charset="0"/>
                <a:cs typeface="Times New Roman" panose="02020603050405020304" pitchFamily="18" charset="0"/>
              </a:rPr>
              <a:t>, Arnold von Duras, Besitzer des Grundstücks</a:t>
            </a:r>
            <a:br>
              <a:rPr lang="de-DE" sz="2400" dirty="0" smtClean="0">
                <a:latin typeface="Times New Roman" panose="02020603050405020304" pitchFamily="18" charset="0"/>
                <a:cs typeface="Times New Roman" panose="02020603050405020304" pitchFamily="18" charset="0"/>
              </a:rPr>
            </a:br>
            <a:r>
              <a:rPr lang="de-DE" sz="2400" dirty="0" smtClean="0">
                <a:latin typeface="Times New Roman" panose="02020603050405020304" pitchFamily="18" charset="0"/>
                <a:cs typeface="Times New Roman" panose="02020603050405020304" pitchFamily="18" charset="0"/>
              </a:rPr>
              <a:t>1500/1600	</a:t>
            </a:r>
            <a:r>
              <a:rPr lang="de-DE" sz="2400" i="1" dirty="0" err="1" smtClean="0">
                <a:latin typeface="Times New Roman" panose="02020603050405020304" pitchFamily="18" charset="0"/>
                <a:cs typeface="Times New Roman" panose="02020603050405020304" pitchFamily="18" charset="0"/>
              </a:rPr>
              <a:t>Velck</a:t>
            </a:r>
            <a:r>
              <a:rPr lang="de-DE" sz="2400" dirty="0" smtClean="0">
                <a:latin typeface="Times New Roman" panose="02020603050405020304" pitchFamily="18" charset="0"/>
                <a:cs typeface="Times New Roman" panose="02020603050405020304" pitchFamily="18" charset="0"/>
              </a:rPr>
              <a:t> oder </a:t>
            </a:r>
            <a:r>
              <a:rPr lang="de-DE" sz="2400" i="1" dirty="0" err="1" smtClean="0">
                <a:latin typeface="Times New Roman" panose="02020603050405020304" pitchFamily="18" charset="0"/>
                <a:cs typeface="Times New Roman" panose="02020603050405020304" pitchFamily="18" charset="0"/>
              </a:rPr>
              <a:t>Valck</a:t>
            </a:r>
            <a:r>
              <a:rPr lang="de-DE" sz="2400" dirty="0" smtClean="0">
                <a:latin typeface="Times New Roman" panose="02020603050405020304" pitchFamily="18" charset="0"/>
                <a:cs typeface="Times New Roman" panose="02020603050405020304" pitchFamily="18" charset="0"/>
              </a:rPr>
              <a:t>, Ort mit einer Mühle</a:t>
            </a:r>
            <a:br>
              <a:rPr lang="de-DE" sz="2400" dirty="0" smtClean="0">
                <a:latin typeface="Times New Roman" panose="02020603050405020304" pitchFamily="18" charset="0"/>
                <a:cs typeface="Times New Roman" panose="02020603050405020304" pitchFamily="18" charset="0"/>
              </a:rPr>
            </a:br>
            <a:r>
              <a:rPr lang="de-DE" sz="2400" dirty="0" smtClean="0">
                <a:latin typeface="Times New Roman" panose="02020603050405020304" pitchFamily="18" charset="0"/>
                <a:cs typeface="Times New Roman" panose="02020603050405020304" pitchFamily="18" charset="0"/>
              </a:rPr>
              <a:t>1654/1694	</a:t>
            </a:r>
            <a:r>
              <a:rPr lang="de-DE" sz="2400" i="1" dirty="0" err="1" smtClean="0">
                <a:latin typeface="Times New Roman" panose="02020603050405020304" pitchFamily="18" charset="0"/>
                <a:cs typeface="Times New Roman" panose="02020603050405020304" pitchFamily="18" charset="0"/>
              </a:rPr>
              <a:t>Veldecken</a:t>
            </a:r>
            <a:r>
              <a:rPr lang="de-DE" sz="2400" dirty="0">
                <a:latin typeface="Times New Roman" panose="02020603050405020304" pitchFamily="18" charset="0"/>
                <a:cs typeface="Times New Roman" panose="02020603050405020304" pitchFamily="18" charset="0"/>
              </a:rPr>
              <a:t>, Ort der Herrschaft </a:t>
            </a:r>
            <a:r>
              <a:rPr lang="de-DE" sz="2400" dirty="0" err="1" smtClean="0">
                <a:latin typeface="Times New Roman" panose="02020603050405020304" pitchFamily="18" charset="0"/>
                <a:cs typeface="Times New Roman" panose="02020603050405020304" pitchFamily="18" charset="0"/>
              </a:rPr>
              <a:t>Kermt</a:t>
            </a:r>
            <a:r>
              <a:rPr lang="de-DE" sz="2400" dirty="0" smtClean="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rPr>
              <a:t>mit Mühlen, </a:t>
            </a:r>
            <a:r>
              <a:rPr lang="de-DE" sz="2400" dirty="0" smtClean="0">
                <a:latin typeface="Times New Roman" panose="02020603050405020304" pitchFamily="18" charset="0"/>
                <a:cs typeface="Times New Roman" panose="02020603050405020304" pitchFamily="18" charset="0"/>
              </a:rPr>
              <a:t>			Fischteichen und Wiesen</a:t>
            </a:r>
            <a:br>
              <a:rPr lang="de-DE" sz="2400" dirty="0" smtClean="0">
                <a:latin typeface="Times New Roman" panose="02020603050405020304" pitchFamily="18" charset="0"/>
                <a:cs typeface="Times New Roman" panose="02020603050405020304" pitchFamily="18" charset="0"/>
              </a:rPr>
            </a:br>
            <a:r>
              <a:rPr lang="de-DE" sz="2400" dirty="0" smtClean="0">
                <a:latin typeface="Times New Roman" panose="02020603050405020304" pitchFamily="18" charset="0"/>
                <a:cs typeface="Times New Roman" panose="02020603050405020304" pitchFamily="18" charset="0"/>
              </a:rPr>
              <a:t>1700/1800</a:t>
            </a:r>
            <a:r>
              <a:rPr lang="de-DE" sz="2400" dirty="0">
                <a:latin typeface="Times New Roman" panose="02020603050405020304" pitchFamily="18" charset="0"/>
                <a:cs typeface="Times New Roman" panose="02020603050405020304" pitchFamily="18" charset="0"/>
              </a:rPr>
              <a:t>	</a:t>
            </a:r>
            <a:r>
              <a:rPr lang="de-DE" sz="2400" i="1" dirty="0" err="1" smtClean="0">
                <a:latin typeface="Times New Roman" panose="02020603050405020304" pitchFamily="18" charset="0"/>
                <a:cs typeface="Times New Roman" panose="02020603050405020304" pitchFamily="18" charset="0"/>
              </a:rPr>
              <a:t>Vellekerstraat</a:t>
            </a:r>
            <a:r>
              <a:rPr lang="de-DE" sz="2400" dirty="0" smtClean="0">
                <a:latin typeface="Times New Roman" panose="02020603050405020304" pitchFamily="18" charset="0"/>
                <a:cs typeface="Times New Roman" panose="02020603050405020304" pitchFamily="18" charset="0"/>
              </a:rPr>
              <a:t>, Landweg</a:t>
            </a:r>
            <a:br>
              <a:rPr lang="de-DE" sz="2400" dirty="0" smtClean="0">
                <a:latin typeface="Times New Roman" panose="02020603050405020304" pitchFamily="18" charset="0"/>
                <a:cs typeface="Times New Roman" panose="02020603050405020304" pitchFamily="18" charset="0"/>
              </a:rPr>
            </a:br>
            <a:r>
              <a:rPr lang="de-DE" sz="2400" dirty="0" smtClean="0">
                <a:latin typeface="Times New Roman" panose="02020603050405020304" pitchFamily="18" charset="0"/>
                <a:cs typeface="Times New Roman" panose="02020603050405020304" pitchFamily="18" charset="0"/>
              </a:rPr>
              <a:t>1707</a:t>
            </a:r>
            <a:r>
              <a:rPr lang="de-DE" sz="2400" dirty="0">
                <a:latin typeface="Times New Roman" panose="02020603050405020304" pitchFamily="18" charset="0"/>
                <a:cs typeface="Times New Roman" panose="02020603050405020304" pitchFamily="18" charset="0"/>
              </a:rPr>
              <a:t>	</a:t>
            </a:r>
            <a:r>
              <a:rPr lang="de-DE" sz="2400" dirty="0" smtClean="0">
                <a:latin typeface="Times New Roman" panose="02020603050405020304" pitchFamily="18" charset="0"/>
                <a:cs typeface="Times New Roman" panose="02020603050405020304" pitchFamily="18" charset="0"/>
              </a:rPr>
              <a:t>	</a:t>
            </a:r>
            <a:r>
              <a:rPr lang="de-DE" sz="2400" i="1" dirty="0" err="1" smtClean="0">
                <a:latin typeface="Times New Roman" panose="02020603050405020304" pitchFamily="18" charset="0"/>
                <a:cs typeface="Times New Roman" panose="02020603050405020304" pitchFamily="18" charset="0"/>
              </a:rPr>
              <a:t>Veldeke</a:t>
            </a:r>
            <a:r>
              <a:rPr lang="de-DE" sz="2400" dirty="0" smtClean="0">
                <a:latin typeface="Times New Roman" panose="02020603050405020304" pitchFamily="18" charset="0"/>
                <a:cs typeface="Times New Roman" panose="02020603050405020304" pitchFamily="18" charset="0"/>
              </a:rPr>
              <a:t>, Ort</a:t>
            </a:r>
            <a:br>
              <a:rPr lang="de-DE" sz="2400" dirty="0" smtClean="0">
                <a:latin typeface="Times New Roman" panose="02020603050405020304" pitchFamily="18" charset="0"/>
                <a:cs typeface="Times New Roman" panose="02020603050405020304" pitchFamily="18" charset="0"/>
              </a:rPr>
            </a:br>
            <a:r>
              <a:rPr lang="de-DE" sz="2400" dirty="0" smtClean="0">
                <a:latin typeface="Times New Roman" panose="02020603050405020304" pitchFamily="18" charset="0"/>
                <a:cs typeface="Times New Roman" panose="02020603050405020304" pitchFamily="18" charset="0"/>
              </a:rPr>
              <a:t>1748		</a:t>
            </a:r>
            <a:r>
              <a:rPr lang="de-DE" sz="2400" i="1" dirty="0" err="1" smtClean="0">
                <a:latin typeface="Times New Roman" panose="02020603050405020304" pitchFamily="18" charset="0"/>
                <a:cs typeface="Times New Roman" panose="02020603050405020304" pitchFamily="18" charset="0"/>
              </a:rPr>
              <a:t>Velleeck</a:t>
            </a:r>
            <a:r>
              <a:rPr lang="de-DE" sz="2400" i="1" dirty="0" smtClean="0">
                <a:latin typeface="Times New Roman" panose="02020603050405020304" pitchFamily="18" charset="0"/>
                <a:cs typeface="Times New Roman" panose="02020603050405020304" pitchFamily="18" charset="0"/>
              </a:rPr>
              <a:t> </a:t>
            </a:r>
            <a:r>
              <a:rPr lang="de-DE" sz="2400" i="1" dirty="0" err="1" smtClean="0">
                <a:latin typeface="Times New Roman" panose="02020603050405020304" pitchFamily="18" charset="0"/>
                <a:cs typeface="Times New Roman" panose="02020603050405020304" pitchFamily="18" charset="0"/>
              </a:rPr>
              <a:t>Moul</a:t>
            </a:r>
            <a:r>
              <a:rPr lang="de-DE" sz="2400" dirty="0" smtClean="0">
                <a:latin typeface="Times New Roman" panose="02020603050405020304" pitchFamily="18" charset="0"/>
                <a:cs typeface="Times New Roman" panose="02020603050405020304" pitchFamily="18" charset="0"/>
              </a:rPr>
              <a:t>, Mühle auf französischer Karte</a:t>
            </a:r>
            <a:br>
              <a:rPr lang="de-DE" sz="2400" dirty="0" smtClean="0">
                <a:latin typeface="Times New Roman" panose="02020603050405020304" pitchFamily="18" charset="0"/>
                <a:cs typeface="Times New Roman" panose="02020603050405020304" pitchFamily="18" charset="0"/>
              </a:rPr>
            </a:br>
            <a:r>
              <a:rPr lang="de-DE" sz="2400" dirty="0" smtClean="0">
                <a:latin typeface="Times New Roman" panose="02020603050405020304" pitchFamily="18" charset="0"/>
                <a:cs typeface="Times New Roman" panose="02020603050405020304" pitchFamily="18" charset="0"/>
              </a:rPr>
              <a:t>1857		</a:t>
            </a:r>
            <a:r>
              <a:rPr lang="de-DE" sz="2400" i="1" dirty="0" err="1" smtClean="0">
                <a:latin typeface="Times New Roman" panose="02020603050405020304" pitchFamily="18" charset="0"/>
                <a:cs typeface="Times New Roman" panose="02020603050405020304" pitchFamily="18" charset="0"/>
              </a:rPr>
              <a:t>Veldeke</a:t>
            </a:r>
            <a:r>
              <a:rPr lang="de-DE" sz="2400" i="1" dirty="0" smtClean="0">
                <a:latin typeface="Times New Roman" panose="02020603050405020304" pitchFamily="18" charset="0"/>
                <a:cs typeface="Times New Roman" panose="02020603050405020304" pitchFamily="18" charset="0"/>
              </a:rPr>
              <a:t>-molen</a:t>
            </a:r>
            <a:r>
              <a:rPr lang="de-DE" sz="2400" dirty="0" smtClean="0">
                <a:latin typeface="Times New Roman" panose="02020603050405020304" pitchFamily="18" charset="0"/>
                <a:cs typeface="Times New Roman" panose="02020603050405020304" pitchFamily="18" charset="0"/>
              </a:rPr>
              <a:t>, Name der Mühle im Volksmund</a:t>
            </a:r>
            <a:endParaRPr lang="da-DK" sz="2400" dirty="0"/>
          </a:p>
        </p:txBody>
      </p:sp>
    </p:spTree>
    <p:extLst>
      <p:ext uri="{BB962C8B-B14F-4D97-AF65-F5344CB8AC3E}">
        <p14:creationId xmlns:p14="http://schemas.microsoft.com/office/powerpoint/2010/main" val="1506090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ctrTitle"/>
          </p:nvPr>
        </p:nvSpPr>
        <p:spPr>
          <a:xfrm>
            <a:off x="323528" y="1"/>
            <a:ext cx="8593484" cy="980728"/>
          </a:xfrm>
        </p:spPr>
        <p:txBody>
          <a:bodyPr>
            <a:noAutofit/>
          </a:bodyPr>
          <a:lstStyle/>
          <a:p>
            <a:r>
              <a:rPr lang="de-DE" sz="2400" b="1" dirty="0" smtClean="0">
                <a:latin typeface="Times New Roman" panose="02020603050405020304" pitchFamily="18" charset="0"/>
                <a:cs typeface="Times New Roman" panose="02020603050405020304" pitchFamily="18" charset="0"/>
              </a:rPr>
              <a:t>Kupferstich von Guillaume </a:t>
            </a:r>
            <a:r>
              <a:rPr lang="de-DE" sz="2400" b="1" dirty="0" err="1" smtClean="0">
                <a:latin typeface="Times New Roman" panose="02020603050405020304" pitchFamily="18" charset="0"/>
                <a:cs typeface="Times New Roman" panose="02020603050405020304" pitchFamily="18" charset="0"/>
              </a:rPr>
              <a:t>Dheulland</a:t>
            </a:r>
            <a:r>
              <a:rPr lang="de-DE" sz="2400" b="1" dirty="0" smtClean="0">
                <a:latin typeface="Times New Roman" panose="02020603050405020304" pitchFamily="18" charset="0"/>
                <a:cs typeface="Times New Roman" panose="02020603050405020304" pitchFamily="18" charset="0"/>
              </a:rPr>
              <a:t>, [Paris um 1748]</a:t>
            </a:r>
            <a:endParaRPr lang="da-DK" sz="2400"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764704"/>
            <a:ext cx="7358371" cy="557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3290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ctrTitle"/>
          </p:nvPr>
        </p:nvSpPr>
        <p:spPr>
          <a:xfrm>
            <a:off x="254543" y="836712"/>
            <a:ext cx="8593484" cy="720081"/>
          </a:xfrm>
        </p:spPr>
        <p:txBody>
          <a:bodyPr>
            <a:noAutofit/>
          </a:bodyPr>
          <a:lstStyle/>
          <a:p>
            <a:r>
              <a:rPr lang="de-DE" sz="2400" b="1" dirty="0" smtClean="0">
                <a:latin typeface="Times New Roman" panose="02020603050405020304" pitchFamily="18" charset="0"/>
                <a:cs typeface="Times New Roman" panose="02020603050405020304" pitchFamily="18" charset="0"/>
              </a:rPr>
              <a:t>Kupferstich von Guillaume </a:t>
            </a:r>
            <a:r>
              <a:rPr lang="de-DE" sz="2400" b="1" dirty="0" err="1" smtClean="0">
                <a:latin typeface="Times New Roman" panose="02020603050405020304" pitchFamily="18" charset="0"/>
                <a:cs typeface="Times New Roman" panose="02020603050405020304" pitchFamily="18" charset="0"/>
              </a:rPr>
              <a:t>Dheulland</a:t>
            </a:r>
            <a:r>
              <a:rPr lang="de-DE" sz="2400" b="1" dirty="0" smtClean="0">
                <a:latin typeface="Times New Roman" panose="02020603050405020304" pitchFamily="18" charset="0"/>
                <a:cs typeface="Times New Roman" panose="02020603050405020304" pitchFamily="18" charset="0"/>
              </a:rPr>
              <a:t>, [Paris um 1748]</a:t>
            </a:r>
            <a:br>
              <a:rPr lang="de-DE" sz="2400" b="1" dirty="0" smtClean="0">
                <a:latin typeface="Times New Roman" panose="02020603050405020304" pitchFamily="18" charset="0"/>
                <a:cs typeface="Times New Roman" panose="02020603050405020304" pitchFamily="18" charset="0"/>
              </a:rPr>
            </a:br>
            <a:r>
              <a:rPr lang="de-DE" sz="2400" dirty="0" smtClean="0">
                <a:latin typeface="Times New Roman" panose="02020603050405020304" pitchFamily="18" charset="0"/>
                <a:cs typeface="Times New Roman" panose="02020603050405020304" pitchFamily="18" charset="0"/>
              </a:rPr>
              <a:t>Ausschnitt</a:t>
            </a:r>
            <a:br>
              <a:rPr lang="de-DE" sz="2400" dirty="0" smtClean="0">
                <a:latin typeface="Times New Roman" panose="02020603050405020304" pitchFamily="18" charset="0"/>
                <a:cs typeface="Times New Roman" panose="02020603050405020304" pitchFamily="18" charset="0"/>
              </a:rPr>
            </a:br>
            <a:r>
              <a:rPr lang="de-DE" sz="2400" i="1" dirty="0" err="1" smtClean="0">
                <a:latin typeface="Times New Roman" panose="02020603050405020304" pitchFamily="18" charset="0"/>
                <a:cs typeface="Times New Roman" panose="02020603050405020304" pitchFamily="18" charset="0"/>
              </a:rPr>
              <a:t>Velleeck</a:t>
            </a:r>
            <a:r>
              <a:rPr lang="de-DE" sz="2400" i="1" dirty="0" smtClean="0">
                <a:latin typeface="Times New Roman" panose="02020603050405020304" pitchFamily="18" charset="0"/>
                <a:cs typeface="Times New Roman" panose="02020603050405020304" pitchFamily="18" charset="0"/>
              </a:rPr>
              <a:t> </a:t>
            </a:r>
            <a:r>
              <a:rPr lang="de-DE" sz="2400" i="1" dirty="0" err="1" smtClean="0">
                <a:latin typeface="Times New Roman" panose="02020603050405020304" pitchFamily="18" charset="0"/>
                <a:cs typeface="Times New Roman" panose="02020603050405020304" pitchFamily="18" charset="0"/>
              </a:rPr>
              <a:t>Moul</a:t>
            </a:r>
            <a:r>
              <a:rPr lang="de-DE" sz="2400" dirty="0" smtClean="0">
                <a:latin typeface="Times New Roman" panose="02020603050405020304" pitchFamily="18" charset="0"/>
                <a:cs typeface="Times New Roman" panose="02020603050405020304" pitchFamily="18" charset="0"/>
              </a:rPr>
              <a:t> (1748)</a:t>
            </a:r>
            <a:br>
              <a:rPr lang="de-DE" sz="2400" dirty="0" smtClean="0">
                <a:latin typeface="Times New Roman" panose="02020603050405020304" pitchFamily="18" charset="0"/>
                <a:cs typeface="Times New Roman" panose="02020603050405020304" pitchFamily="18" charset="0"/>
              </a:rPr>
            </a:br>
            <a:r>
              <a:rPr lang="de-DE" sz="2400" i="1" dirty="0" err="1" smtClean="0">
                <a:latin typeface="Times New Roman" panose="02020603050405020304" pitchFamily="18" charset="0"/>
                <a:cs typeface="Times New Roman" panose="02020603050405020304" pitchFamily="18" charset="0"/>
              </a:rPr>
              <a:t>Veldeke</a:t>
            </a:r>
            <a:r>
              <a:rPr lang="de-DE" sz="2400" i="1" dirty="0" smtClean="0">
                <a:latin typeface="Times New Roman" panose="02020603050405020304" pitchFamily="18" charset="0"/>
                <a:cs typeface="Times New Roman" panose="02020603050405020304" pitchFamily="18" charset="0"/>
              </a:rPr>
              <a:t>-molen</a:t>
            </a:r>
            <a:r>
              <a:rPr lang="de-DE" sz="2400" dirty="0" smtClean="0">
                <a:latin typeface="Times New Roman" panose="02020603050405020304" pitchFamily="18" charset="0"/>
                <a:cs typeface="Times New Roman" panose="02020603050405020304" pitchFamily="18" charset="0"/>
              </a:rPr>
              <a:t> (1857)</a:t>
            </a:r>
            <a:br>
              <a:rPr lang="de-DE" sz="2400" dirty="0" smtClean="0">
                <a:latin typeface="Times New Roman" panose="02020603050405020304" pitchFamily="18" charset="0"/>
                <a:cs typeface="Times New Roman" panose="02020603050405020304" pitchFamily="18" charset="0"/>
              </a:rPr>
            </a:br>
            <a:endParaRPr lang="da-DK"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2" y="1988840"/>
            <a:ext cx="8167483" cy="3586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5769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ctrTitle"/>
          </p:nvPr>
        </p:nvSpPr>
        <p:spPr>
          <a:xfrm>
            <a:off x="395536" y="260648"/>
            <a:ext cx="8593484" cy="5949279"/>
          </a:xfrm>
        </p:spPr>
        <p:txBody>
          <a:bodyPr>
            <a:noAutofit/>
          </a:bodyPr>
          <a:lstStyle/>
          <a:p>
            <a:pPr algn="l"/>
            <a:r>
              <a:rPr lang="de-DE" sz="2400" b="1" dirty="0" smtClean="0">
                <a:latin typeface="Times New Roman" panose="02020603050405020304" pitchFamily="18" charset="0"/>
                <a:cs typeface="Times New Roman" panose="02020603050405020304" pitchFamily="18" charset="0"/>
              </a:rPr>
              <a:t>Die literarische Rezeption des Gesamtwerks (ca. 20196 Verse)</a:t>
            </a:r>
            <a:br>
              <a:rPr lang="de-DE" sz="2400" b="1" dirty="0" smtClean="0">
                <a:latin typeface="Times New Roman" panose="02020603050405020304" pitchFamily="18" charset="0"/>
                <a:cs typeface="Times New Roman" panose="02020603050405020304" pitchFamily="18" charset="0"/>
              </a:rPr>
            </a:br>
            <a:r>
              <a:rPr lang="de-DE" sz="2400" b="1" dirty="0" smtClean="0">
                <a:latin typeface="Times New Roman" panose="02020603050405020304" pitchFamily="18" charset="0"/>
                <a:cs typeface="Times New Roman" panose="02020603050405020304" pitchFamily="18" charset="0"/>
              </a:rPr>
              <a:t/>
            </a:r>
            <a:br>
              <a:rPr lang="de-DE" sz="2400" b="1" dirty="0" smtClean="0">
                <a:latin typeface="Times New Roman" panose="02020603050405020304" pitchFamily="18" charset="0"/>
                <a:cs typeface="Times New Roman" panose="02020603050405020304" pitchFamily="18" charset="0"/>
              </a:rPr>
            </a:br>
            <a:r>
              <a:rPr lang="de-DE" sz="2400" i="1" dirty="0" smtClean="0">
                <a:latin typeface="Times New Roman" panose="02020603050405020304" pitchFamily="18" charset="0"/>
                <a:cs typeface="Times New Roman" panose="02020603050405020304" pitchFamily="18" charset="0"/>
              </a:rPr>
              <a:t>Lieder</a:t>
            </a:r>
            <a:r>
              <a:rPr lang="de-DE" sz="2400" dirty="0" smtClean="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rPr>
              <a:t>(</a:t>
            </a:r>
            <a:r>
              <a:rPr lang="de-DE" sz="2400" dirty="0" smtClean="0">
                <a:latin typeface="Times New Roman" panose="02020603050405020304" pitchFamily="18" charset="0"/>
                <a:cs typeface="Times New Roman" panose="02020603050405020304" pitchFamily="18" charset="0"/>
              </a:rPr>
              <a:t>1175/1205, </a:t>
            </a:r>
            <a:r>
              <a:rPr lang="de-DE" sz="2400" dirty="0">
                <a:latin typeface="Times New Roman" panose="02020603050405020304" pitchFamily="18" charset="0"/>
                <a:cs typeface="Times New Roman" panose="02020603050405020304" pitchFamily="18" charset="0"/>
              </a:rPr>
              <a:t>52 </a:t>
            </a:r>
            <a:r>
              <a:rPr lang="de-DE" sz="2400" dirty="0" smtClean="0">
                <a:latin typeface="Times New Roman" panose="02020603050405020304" pitchFamily="18" charset="0"/>
                <a:cs typeface="Times New Roman" panose="02020603050405020304" pitchFamily="18" charset="0"/>
              </a:rPr>
              <a:t>gesicherte Strophen </a:t>
            </a:r>
            <a:r>
              <a:rPr lang="de-DE" sz="2400" dirty="0">
                <a:latin typeface="Times New Roman" panose="02020603050405020304" pitchFamily="18" charset="0"/>
                <a:cs typeface="Times New Roman" panose="02020603050405020304" pitchFamily="18" charset="0"/>
              </a:rPr>
              <a:t>mit 438 </a:t>
            </a:r>
            <a:r>
              <a:rPr lang="de-DE" sz="2400" dirty="0" smtClean="0">
                <a:latin typeface="Times New Roman" panose="02020603050405020304" pitchFamily="18" charset="0"/>
                <a:cs typeface="Times New Roman" panose="02020603050405020304" pitchFamily="18" charset="0"/>
              </a:rPr>
              <a:t>Versen): zwei </a:t>
            </a:r>
            <a:r>
              <a:rPr lang="de-DE" sz="2400" dirty="0">
                <a:latin typeface="Times New Roman" panose="02020603050405020304" pitchFamily="18" charset="0"/>
                <a:cs typeface="Times New Roman" panose="02020603050405020304" pitchFamily="18" charset="0"/>
              </a:rPr>
              <a:t>Verse des </a:t>
            </a:r>
            <a:r>
              <a:rPr lang="de-DE" sz="2400" dirty="0" err="1" smtClean="0">
                <a:latin typeface="Times New Roman" panose="02020603050405020304" pitchFamily="18" charset="0"/>
                <a:cs typeface="Times New Roman" panose="02020603050405020304" pitchFamily="18" charset="0"/>
              </a:rPr>
              <a:t>Tristrant</a:t>
            </a:r>
            <a:r>
              <a:rPr lang="de-DE" sz="2400" dirty="0" smtClean="0">
                <a:latin typeface="Times New Roman" panose="02020603050405020304" pitchFamily="18" charset="0"/>
                <a:cs typeface="Times New Roman" panose="02020603050405020304" pitchFamily="18" charset="0"/>
              </a:rPr>
              <a:t>-Lieds </a:t>
            </a:r>
            <a:r>
              <a:rPr lang="de-DE" sz="2400" dirty="0">
                <a:latin typeface="Times New Roman" panose="02020603050405020304" pitchFamily="18" charset="0"/>
                <a:cs typeface="Times New Roman" panose="02020603050405020304" pitchFamily="18" charset="0"/>
              </a:rPr>
              <a:t>mit </a:t>
            </a:r>
            <a:r>
              <a:rPr lang="de-DE" sz="2400" dirty="0" smtClean="0">
                <a:latin typeface="Times New Roman" panose="02020603050405020304" pitchFamily="18" charset="0"/>
                <a:cs typeface="Times New Roman" panose="02020603050405020304" pitchFamily="18" charset="0"/>
              </a:rPr>
              <a:t>dem Wort </a:t>
            </a:r>
            <a:r>
              <a:rPr lang="de-DE" sz="2400" i="1" dirty="0" err="1" smtClean="0">
                <a:latin typeface="Times New Roman" panose="02020603050405020304" pitchFamily="18" charset="0"/>
                <a:cs typeface="Times New Roman" panose="02020603050405020304" pitchFamily="18" charset="0"/>
              </a:rPr>
              <a:t>posun</a:t>
            </a:r>
            <a:r>
              <a:rPr lang="de-DE" sz="2400" dirty="0" smtClean="0">
                <a:latin typeface="Times New Roman" panose="02020603050405020304" pitchFamily="18" charset="0"/>
                <a:cs typeface="Times New Roman" panose="02020603050405020304" pitchFamily="18" charset="0"/>
              </a:rPr>
              <a:t> wohl von Heinrich von dem </a:t>
            </a:r>
            <a:r>
              <a:rPr lang="de-DE" sz="2400" dirty="0" err="1" smtClean="0">
                <a:latin typeface="Times New Roman" panose="02020603050405020304" pitchFamily="18" charset="0"/>
                <a:cs typeface="Times New Roman" panose="02020603050405020304" pitchFamily="18" charset="0"/>
              </a:rPr>
              <a:t>Türlin</a:t>
            </a:r>
            <a:r>
              <a:rPr lang="de-DE" sz="2400" dirty="0" smtClean="0">
                <a:latin typeface="Times New Roman" panose="02020603050405020304" pitchFamily="18" charset="0"/>
                <a:cs typeface="Times New Roman" panose="02020603050405020304" pitchFamily="18" charset="0"/>
              </a:rPr>
              <a:t> in die </a:t>
            </a:r>
            <a:r>
              <a:rPr lang="de-DE" sz="2400" i="1" dirty="0">
                <a:latin typeface="Times New Roman" panose="02020603050405020304" pitchFamily="18" charset="0"/>
                <a:cs typeface="Times New Roman" panose="02020603050405020304" pitchFamily="18" charset="0"/>
              </a:rPr>
              <a:t>Krone</a:t>
            </a:r>
            <a:r>
              <a:rPr lang="de-DE" sz="2400" dirty="0">
                <a:latin typeface="Times New Roman" panose="02020603050405020304" pitchFamily="18" charset="0"/>
                <a:cs typeface="Times New Roman" panose="02020603050405020304" pitchFamily="18" charset="0"/>
              </a:rPr>
              <a:t> </a:t>
            </a:r>
            <a:r>
              <a:rPr lang="de-DE" sz="2400" dirty="0" smtClean="0">
                <a:latin typeface="Times New Roman" panose="02020603050405020304" pitchFamily="18" charset="0"/>
                <a:cs typeface="Times New Roman" panose="02020603050405020304" pitchFamily="18" charset="0"/>
              </a:rPr>
              <a:t>übernommen (um 1230), </a:t>
            </a:r>
            <a:r>
              <a:rPr lang="de-DE" sz="2400" dirty="0" err="1" smtClean="0">
                <a:latin typeface="Times New Roman" panose="02020603050405020304" pitchFamily="18" charset="0"/>
                <a:cs typeface="Times New Roman" panose="02020603050405020304" pitchFamily="18" charset="0"/>
              </a:rPr>
              <a:t>Veldeke</a:t>
            </a:r>
            <a:r>
              <a:rPr lang="de-DE" sz="2400" dirty="0" smtClean="0">
                <a:latin typeface="Times New Roman" panose="02020603050405020304" pitchFamily="18" charset="0"/>
                <a:cs typeface="Times New Roman" panose="02020603050405020304" pitchFamily="18" charset="0"/>
              </a:rPr>
              <a:t> vom </a:t>
            </a:r>
            <a:r>
              <a:rPr lang="de-DE" sz="2400" dirty="0" err="1" smtClean="0">
                <a:latin typeface="Times New Roman" panose="02020603050405020304" pitchFamily="18" charset="0"/>
                <a:cs typeface="Times New Roman" panose="02020603050405020304" pitchFamily="18" charset="0"/>
              </a:rPr>
              <a:t>Marner</a:t>
            </a:r>
            <a:r>
              <a:rPr lang="de-DE" sz="2400" dirty="0" smtClean="0">
                <a:latin typeface="Times New Roman" panose="02020603050405020304" pitchFamily="18" charset="0"/>
                <a:cs typeface="Times New Roman" panose="02020603050405020304" pitchFamily="18" charset="0"/>
              </a:rPr>
              <a:t> (um 1250) und dem Pseudo-Frauenlob (1318/1460) als Lyriker gelobt, sonst keine unmittelbare Nachwirkung</a:t>
            </a:r>
            <a:br>
              <a:rPr lang="de-DE" sz="2400" dirty="0" smtClean="0">
                <a:latin typeface="Times New Roman" panose="02020603050405020304" pitchFamily="18" charset="0"/>
                <a:cs typeface="Times New Roman" panose="02020603050405020304" pitchFamily="18" charset="0"/>
              </a:rPr>
            </a:br>
            <a:r>
              <a:rPr lang="de-DE" sz="2400" dirty="0" smtClean="0">
                <a:latin typeface="Times New Roman" panose="02020603050405020304" pitchFamily="18" charset="0"/>
                <a:cs typeface="Times New Roman" panose="02020603050405020304" pitchFamily="18" charset="0"/>
              </a:rPr>
              <a:t/>
            </a:r>
            <a:br>
              <a:rPr lang="de-DE" sz="2400" dirty="0" smtClean="0">
                <a:latin typeface="Times New Roman" panose="02020603050405020304" pitchFamily="18" charset="0"/>
                <a:cs typeface="Times New Roman" panose="02020603050405020304" pitchFamily="18" charset="0"/>
              </a:rPr>
            </a:br>
            <a:r>
              <a:rPr lang="de-DE" sz="2400" i="1" dirty="0" smtClean="0">
                <a:latin typeface="Times New Roman" panose="02020603050405020304" pitchFamily="18" charset="0"/>
                <a:cs typeface="Times New Roman" panose="02020603050405020304" pitchFamily="18" charset="0"/>
              </a:rPr>
              <a:t>Servatius</a:t>
            </a:r>
            <a:r>
              <a:rPr lang="de-DE" sz="2400" dirty="0" smtClean="0">
                <a:latin typeface="Times New Roman" panose="02020603050405020304" pitchFamily="18" charset="0"/>
                <a:cs typeface="Times New Roman" panose="02020603050405020304" pitchFamily="18" charset="0"/>
              </a:rPr>
              <a:t> (1171/1190, 6230 Verse): wenig oder kein Einfluss auf den </a:t>
            </a:r>
            <a:r>
              <a:rPr lang="de-DE" sz="2400" i="1" dirty="0" smtClean="0">
                <a:latin typeface="Times New Roman" panose="02020603050405020304" pitchFamily="18" charset="0"/>
                <a:cs typeface="Times New Roman" panose="02020603050405020304" pitchFamily="18" charset="0"/>
              </a:rPr>
              <a:t>Oberdeutschen Servatius</a:t>
            </a:r>
            <a:r>
              <a:rPr lang="de-DE" sz="2400" dirty="0" smtClean="0">
                <a:latin typeface="Times New Roman" panose="02020603050405020304" pitchFamily="18" charset="0"/>
                <a:cs typeface="Times New Roman" panose="02020603050405020304" pitchFamily="18" charset="0"/>
              </a:rPr>
              <a:t> (um 1190, 3548 V</a:t>
            </a:r>
            <a:r>
              <a:rPr lang="de-DE" sz="2400" dirty="0">
                <a:latin typeface="Times New Roman" panose="02020603050405020304" pitchFamily="18" charset="0"/>
                <a:cs typeface="Times New Roman" panose="02020603050405020304" pitchFamily="18" charset="0"/>
              </a:rPr>
              <a:t>erse</a:t>
            </a:r>
            <a:r>
              <a:rPr lang="de-DE" sz="2400" dirty="0" smtClean="0">
                <a:latin typeface="Times New Roman" panose="02020603050405020304" pitchFamily="18" charset="0"/>
                <a:cs typeface="Times New Roman" panose="02020603050405020304" pitchFamily="18" charset="0"/>
              </a:rPr>
              <a:t>), 1462 im </a:t>
            </a:r>
            <a:r>
              <a:rPr lang="de-DE" sz="2400" i="1" dirty="0" smtClean="0">
                <a:latin typeface="Times New Roman" panose="02020603050405020304" pitchFamily="18" charset="0"/>
                <a:cs typeface="Times New Roman" panose="02020603050405020304" pitchFamily="18" charset="0"/>
              </a:rPr>
              <a:t>Ehrenbrief</a:t>
            </a:r>
            <a:r>
              <a:rPr lang="de-DE" sz="2400" dirty="0" smtClean="0">
                <a:latin typeface="Times New Roman" panose="02020603050405020304" pitchFamily="18" charset="0"/>
                <a:cs typeface="Times New Roman" panose="02020603050405020304" pitchFamily="18" charset="0"/>
              </a:rPr>
              <a:t> zitiert</a:t>
            </a:r>
            <a:r>
              <a:rPr lang="de-DE" sz="2400" dirty="0">
                <a:latin typeface="Times New Roman" panose="02020603050405020304" pitchFamily="18" charset="0"/>
                <a:cs typeface="Times New Roman" panose="02020603050405020304" pitchFamily="18" charset="0"/>
              </a:rPr>
              <a:t>, sonst keine unmittelbare Nachwirkung</a:t>
            </a:r>
            <a:br>
              <a:rPr lang="de-DE" sz="2400" dirty="0">
                <a:latin typeface="Times New Roman" panose="02020603050405020304" pitchFamily="18" charset="0"/>
                <a:cs typeface="Times New Roman" panose="02020603050405020304" pitchFamily="18" charset="0"/>
              </a:rPr>
            </a:br>
            <a:r>
              <a:rPr lang="de-DE" sz="2400" dirty="0" smtClean="0">
                <a:latin typeface="Times New Roman" panose="02020603050405020304" pitchFamily="18" charset="0"/>
                <a:cs typeface="Times New Roman" panose="02020603050405020304" pitchFamily="18" charset="0"/>
              </a:rPr>
              <a:t/>
            </a:r>
            <a:br>
              <a:rPr lang="de-DE" sz="2400" dirty="0" smtClean="0">
                <a:latin typeface="Times New Roman" panose="02020603050405020304" pitchFamily="18" charset="0"/>
                <a:cs typeface="Times New Roman" panose="02020603050405020304" pitchFamily="18" charset="0"/>
              </a:rPr>
            </a:br>
            <a:r>
              <a:rPr lang="de-DE" sz="2400" i="1" dirty="0" smtClean="0">
                <a:latin typeface="Times New Roman" panose="02020603050405020304" pitchFamily="18" charset="0"/>
                <a:cs typeface="Times New Roman" panose="02020603050405020304" pitchFamily="18" charset="0"/>
              </a:rPr>
              <a:t>Eneas</a:t>
            </a:r>
            <a:r>
              <a:rPr lang="de-DE" sz="2400" dirty="0" smtClean="0">
                <a:latin typeface="Times New Roman" panose="02020603050405020304" pitchFamily="18" charset="0"/>
                <a:cs typeface="Times New Roman" panose="02020603050405020304" pitchFamily="18" charset="0"/>
              </a:rPr>
              <a:t> (1184/1190, 13528 Verse in </a:t>
            </a:r>
            <a:r>
              <a:rPr lang="de-DE" sz="2400" dirty="0" err="1" smtClean="0">
                <a:latin typeface="Times New Roman" panose="02020603050405020304" pitchFamily="18" charset="0"/>
                <a:cs typeface="Times New Roman" panose="02020603050405020304" pitchFamily="18" charset="0"/>
              </a:rPr>
              <a:t>Behaghels</a:t>
            </a:r>
            <a:r>
              <a:rPr lang="de-DE" sz="2400" dirty="0" smtClean="0">
                <a:latin typeface="Times New Roman" panose="02020603050405020304" pitchFamily="18" charset="0"/>
                <a:cs typeface="Times New Roman" panose="02020603050405020304" pitchFamily="18" charset="0"/>
              </a:rPr>
              <a:t> Edition): bis in die Formulierung und Reime von 8 bis 19 Dichtern nachgeahmt, </a:t>
            </a:r>
            <a:r>
              <a:rPr lang="de-DE" sz="2400" dirty="0" err="1" smtClean="0">
                <a:latin typeface="Times New Roman" panose="02020603050405020304" pitchFamily="18" charset="0"/>
                <a:cs typeface="Times New Roman" panose="02020603050405020304" pitchFamily="18" charset="0"/>
              </a:rPr>
              <a:t>Veldeke</a:t>
            </a:r>
            <a:r>
              <a:rPr lang="de-DE" sz="2400" dirty="0" smtClean="0">
                <a:latin typeface="Times New Roman" panose="02020603050405020304" pitchFamily="18" charset="0"/>
                <a:cs typeface="Times New Roman" panose="02020603050405020304" pitchFamily="18" charset="0"/>
              </a:rPr>
              <a:t> als Epiker von 9 Dichtern gelobt, übrige Nachwirkung auf die Minneliteratur schwer erfassbar</a:t>
            </a:r>
            <a:endParaRPr lang="da-DK" sz="2400" dirty="0"/>
          </a:p>
        </p:txBody>
      </p:sp>
    </p:spTree>
    <p:extLst>
      <p:ext uri="{BB962C8B-B14F-4D97-AF65-F5344CB8AC3E}">
        <p14:creationId xmlns:p14="http://schemas.microsoft.com/office/powerpoint/2010/main" val="9935315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ctrTitle"/>
          </p:nvPr>
        </p:nvSpPr>
        <p:spPr>
          <a:xfrm>
            <a:off x="107504" y="692696"/>
            <a:ext cx="9361040" cy="5139952"/>
          </a:xfrm>
        </p:spPr>
        <p:txBody>
          <a:bodyPr>
            <a:noAutofit/>
          </a:bodyPr>
          <a:lstStyle/>
          <a:p>
            <a:pPr algn="l"/>
            <a:r>
              <a:rPr lang="de-DE" sz="2200" b="1" dirty="0" smtClean="0">
                <a:latin typeface="Times New Roman" panose="02020603050405020304" pitchFamily="18" charset="0"/>
                <a:cs typeface="Times New Roman" panose="02020603050405020304" pitchFamily="18" charset="0"/>
              </a:rPr>
              <a:t>Otto </a:t>
            </a:r>
            <a:r>
              <a:rPr lang="de-DE" sz="2200" b="1" dirty="0" err="1" smtClean="0">
                <a:latin typeface="Times New Roman" panose="02020603050405020304" pitchFamily="18" charset="0"/>
                <a:cs typeface="Times New Roman" panose="02020603050405020304" pitchFamily="18" charset="0"/>
              </a:rPr>
              <a:t>Behaghels</a:t>
            </a:r>
            <a:r>
              <a:rPr lang="de-DE" sz="2200" b="1" dirty="0" smtClean="0">
                <a:latin typeface="Times New Roman" panose="02020603050405020304" pitchFamily="18" charset="0"/>
                <a:cs typeface="Times New Roman" panose="02020603050405020304" pitchFamily="18" charset="0"/>
              </a:rPr>
              <a:t> Bestandsaufnahme (Ed. 1882, S. CLXXXVIII–CCXXXIII)</a:t>
            </a:r>
            <a:r>
              <a:rPr lang="de-DE" sz="1700" b="1" dirty="0" smtClean="0">
                <a:latin typeface="Times New Roman" panose="02020603050405020304" pitchFamily="18" charset="0"/>
                <a:cs typeface="Times New Roman" panose="02020603050405020304" pitchFamily="18" charset="0"/>
              </a:rPr>
              <a:t/>
            </a:r>
            <a:br>
              <a:rPr lang="de-DE" sz="1700" b="1" dirty="0" smtClean="0">
                <a:latin typeface="Times New Roman" panose="02020603050405020304" pitchFamily="18" charset="0"/>
                <a:cs typeface="Times New Roman" panose="02020603050405020304" pitchFamily="18" charset="0"/>
              </a:rPr>
            </a:br>
            <a:r>
              <a:rPr lang="de-DE" sz="1700" dirty="0" smtClean="0">
                <a:latin typeface="Times New Roman" panose="02020603050405020304" pitchFamily="18" charset="0"/>
                <a:cs typeface="Times New Roman" panose="02020603050405020304" pitchFamily="18" charset="0"/>
              </a:rPr>
              <a:t/>
            </a:r>
            <a:br>
              <a:rPr lang="de-DE" sz="1700" dirty="0" smtClean="0">
                <a:latin typeface="Times New Roman" panose="02020603050405020304" pitchFamily="18" charset="0"/>
                <a:cs typeface="Times New Roman" panose="02020603050405020304" pitchFamily="18" charset="0"/>
              </a:rPr>
            </a:br>
            <a:r>
              <a:rPr lang="de-DE" sz="1700" dirty="0" err="1" smtClean="0">
                <a:latin typeface="Times New Roman" panose="02020603050405020304" pitchFamily="18" charset="0"/>
                <a:cs typeface="Times New Roman" panose="02020603050405020304" pitchFamily="18" charset="0"/>
              </a:rPr>
              <a:t>Eilhart</a:t>
            </a:r>
            <a:r>
              <a:rPr lang="de-DE" sz="1700" dirty="0" smtClean="0">
                <a:latin typeface="Times New Roman" panose="02020603050405020304" pitchFamily="18" charset="0"/>
                <a:cs typeface="Times New Roman" panose="02020603050405020304" pitchFamily="18" charset="0"/>
              </a:rPr>
              <a:t> </a:t>
            </a:r>
            <a:r>
              <a:rPr lang="de-DE" sz="1700" dirty="0">
                <a:latin typeface="Times New Roman" panose="02020603050405020304" pitchFamily="18" charset="0"/>
                <a:cs typeface="Times New Roman" panose="02020603050405020304" pitchFamily="18" charset="0"/>
              </a:rPr>
              <a:t>von </a:t>
            </a:r>
            <a:r>
              <a:rPr lang="de-DE" sz="1700" dirty="0" err="1" smtClean="0">
                <a:latin typeface="Times New Roman" panose="02020603050405020304" pitchFamily="18" charset="0"/>
                <a:cs typeface="Times New Roman" panose="02020603050405020304" pitchFamily="18" charset="0"/>
              </a:rPr>
              <a:t>Oberg</a:t>
            </a:r>
            <a:r>
              <a:rPr lang="de-DE" sz="1700" dirty="0" smtClean="0">
                <a:latin typeface="Times New Roman" panose="02020603050405020304" pitchFamily="18" charset="0"/>
                <a:cs typeface="Times New Roman" panose="02020603050405020304" pitchFamily="18" charset="0"/>
              </a:rPr>
              <a:t>, </a:t>
            </a:r>
            <a:r>
              <a:rPr lang="de-DE" sz="1700" i="1" dirty="0" err="1">
                <a:latin typeface="Times New Roman" panose="02020603050405020304" pitchFamily="18" charset="0"/>
                <a:cs typeface="Times New Roman" panose="02020603050405020304" pitchFamily="18" charset="0"/>
              </a:rPr>
              <a:t>Tristrant</a:t>
            </a:r>
            <a:r>
              <a:rPr lang="de-DE" sz="1700" dirty="0" smtClean="0">
                <a:latin typeface="Times New Roman" panose="02020603050405020304" pitchFamily="18" charset="0"/>
                <a:cs typeface="Times New Roman" panose="02020603050405020304" pitchFamily="18" charset="0"/>
              </a:rPr>
              <a:t> </a:t>
            </a:r>
            <a:r>
              <a:rPr lang="de-DE" sz="1700" dirty="0">
                <a:latin typeface="Times New Roman" panose="02020603050405020304" pitchFamily="18" charset="0"/>
                <a:cs typeface="Times New Roman" panose="02020603050405020304" pitchFamily="18" charset="0"/>
              </a:rPr>
              <a:t>(1170/1200</a:t>
            </a:r>
            <a:r>
              <a:rPr lang="de-DE" sz="1700" dirty="0" smtClean="0">
                <a:latin typeface="Times New Roman" panose="02020603050405020304" pitchFamily="18" charset="0"/>
                <a:cs typeface="Times New Roman" panose="02020603050405020304" pitchFamily="18" charset="0"/>
              </a:rPr>
              <a:t>): 33 Parallelstellen </a:t>
            </a:r>
            <a:r>
              <a:rPr lang="de-DE" sz="1700" dirty="0" smtClean="0">
                <a:latin typeface="Times New Roman"/>
                <a:cs typeface="Times New Roman"/>
              </a:rPr>
              <a:t>→ wahrscheinliche</a:t>
            </a:r>
            <a:r>
              <a:rPr lang="de-DE" sz="1700" dirty="0" smtClean="0">
                <a:latin typeface="Times New Roman" panose="02020603050405020304" pitchFamily="18" charset="0"/>
                <a:cs typeface="Times New Roman" panose="02020603050405020304" pitchFamily="18" charset="0"/>
              </a:rPr>
              <a:t> Abhängigkeit</a:t>
            </a:r>
            <a:br>
              <a:rPr lang="de-DE" sz="1700" dirty="0" smtClean="0">
                <a:latin typeface="Times New Roman" panose="02020603050405020304" pitchFamily="18" charset="0"/>
                <a:cs typeface="Times New Roman" panose="02020603050405020304" pitchFamily="18" charset="0"/>
              </a:rPr>
            </a:br>
            <a:r>
              <a:rPr lang="de-DE" sz="1700" dirty="0" smtClean="0">
                <a:latin typeface="Times New Roman" panose="02020603050405020304" pitchFamily="18" charset="0"/>
                <a:cs typeface="Times New Roman" panose="02020603050405020304" pitchFamily="18" charset="0"/>
              </a:rPr>
              <a:t>Anonym, </a:t>
            </a:r>
            <a:r>
              <a:rPr lang="de-DE" sz="1700" i="1" dirty="0">
                <a:latin typeface="Times New Roman" panose="02020603050405020304" pitchFamily="18" charset="0"/>
                <a:cs typeface="Times New Roman" panose="02020603050405020304" pitchFamily="18" charset="0"/>
              </a:rPr>
              <a:t>Graf Rudolf</a:t>
            </a:r>
            <a:r>
              <a:rPr lang="de-DE" sz="1700" dirty="0">
                <a:latin typeface="Times New Roman" panose="02020603050405020304" pitchFamily="18" charset="0"/>
                <a:cs typeface="Times New Roman" panose="02020603050405020304" pitchFamily="18" charset="0"/>
              </a:rPr>
              <a:t> (1170/1190</a:t>
            </a:r>
            <a:r>
              <a:rPr lang="de-DE" sz="1700" dirty="0" smtClean="0">
                <a:latin typeface="Times New Roman" panose="02020603050405020304" pitchFamily="18" charset="0"/>
                <a:cs typeface="Times New Roman" panose="02020603050405020304" pitchFamily="18" charset="0"/>
              </a:rPr>
              <a:t>): 1 Parallelstelle </a:t>
            </a:r>
            <a:r>
              <a:rPr lang="de-DE" sz="1700" dirty="0">
                <a:latin typeface="Times New Roman"/>
                <a:cs typeface="Times New Roman"/>
              </a:rPr>
              <a:t>→ </a:t>
            </a:r>
            <a:r>
              <a:rPr lang="de-DE" sz="1700" dirty="0" smtClean="0">
                <a:latin typeface="Times New Roman"/>
                <a:cs typeface="Times New Roman"/>
              </a:rPr>
              <a:t>mögliche</a:t>
            </a:r>
            <a:r>
              <a:rPr lang="de-DE" sz="1700" dirty="0" smtClean="0">
                <a:latin typeface="Times New Roman" panose="02020603050405020304" pitchFamily="18" charset="0"/>
                <a:cs typeface="Times New Roman" panose="02020603050405020304" pitchFamily="18" charset="0"/>
              </a:rPr>
              <a:t> </a:t>
            </a:r>
            <a:r>
              <a:rPr lang="de-DE" sz="1700" dirty="0">
                <a:latin typeface="Times New Roman" panose="02020603050405020304" pitchFamily="18" charset="0"/>
                <a:cs typeface="Times New Roman" panose="02020603050405020304" pitchFamily="18" charset="0"/>
              </a:rPr>
              <a:t>Abhängigkeit</a:t>
            </a:r>
            <a:r>
              <a:rPr lang="de-DE" sz="1700" dirty="0" smtClean="0">
                <a:latin typeface="Times New Roman" panose="02020603050405020304" pitchFamily="18" charset="0"/>
                <a:cs typeface="Times New Roman" panose="02020603050405020304" pitchFamily="18" charset="0"/>
              </a:rPr>
              <a:t/>
            </a:r>
            <a:br>
              <a:rPr lang="de-DE" sz="1700" dirty="0" smtClean="0">
                <a:latin typeface="Times New Roman" panose="02020603050405020304" pitchFamily="18" charset="0"/>
                <a:cs typeface="Times New Roman" panose="02020603050405020304" pitchFamily="18" charset="0"/>
              </a:rPr>
            </a:br>
            <a:r>
              <a:rPr lang="de-DE" sz="1700" dirty="0">
                <a:latin typeface="Times New Roman" panose="02020603050405020304" pitchFamily="18" charset="0"/>
                <a:cs typeface="Times New Roman" panose="02020603050405020304" pitchFamily="18" charset="0"/>
              </a:rPr>
              <a:t>Anonym,</a:t>
            </a:r>
            <a:r>
              <a:rPr lang="de-DE" sz="1700" dirty="0" smtClean="0">
                <a:latin typeface="Times New Roman" panose="02020603050405020304" pitchFamily="18" charset="0"/>
                <a:cs typeface="Times New Roman" panose="02020603050405020304" pitchFamily="18" charset="0"/>
              </a:rPr>
              <a:t> </a:t>
            </a:r>
            <a:r>
              <a:rPr lang="de-DE" sz="1700" i="1" dirty="0">
                <a:latin typeface="Times New Roman" panose="02020603050405020304" pitchFamily="18" charset="0"/>
                <a:cs typeface="Times New Roman" panose="02020603050405020304" pitchFamily="18" charset="0"/>
              </a:rPr>
              <a:t>Mauritius</a:t>
            </a:r>
            <a:r>
              <a:rPr lang="de-DE" sz="1700" dirty="0">
                <a:latin typeface="Times New Roman" panose="02020603050405020304" pitchFamily="18" charset="0"/>
                <a:cs typeface="Times New Roman" panose="02020603050405020304" pitchFamily="18" charset="0"/>
              </a:rPr>
              <a:t> (1235/1250</a:t>
            </a:r>
            <a:r>
              <a:rPr lang="de-DE" sz="1700" dirty="0" smtClean="0">
                <a:latin typeface="Times New Roman" panose="02020603050405020304" pitchFamily="18" charset="0"/>
                <a:cs typeface="Times New Roman" panose="02020603050405020304" pitchFamily="18" charset="0"/>
              </a:rPr>
              <a:t>): 2 </a:t>
            </a:r>
            <a:r>
              <a:rPr lang="de-DE" sz="1700" dirty="0">
                <a:latin typeface="Times New Roman" panose="02020603050405020304" pitchFamily="18" charset="0"/>
                <a:cs typeface="Times New Roman" panose="02020603050405020304" pitchFamily="18" charset="0"/>
              </a:rPr>
              <a:t>Parallelstellen </a:t>
            </a:r>
            <a:r>
              <a:rPr lang="de-DE" sz="1700" dirty="0">
                <a:latin typeface="Times New Roman"/>
                <a:cs typeface="Times New Roman"/>
              </a:rPr>
              <a:t>→ </a:t>
            </a:r>
            <a:r>
              <a:rPr lang="de-DE" sz="1700" dirty="0" smtClean="0">
                <a:latin typeface="Times New Roman"/>
                <a:cs typeface="Times New Roman"/>
              </a:rPr>
              <a:t>wahrscheinliche </a:t>
            </a:r>
            <a:r>
              <a:rPr lang="de-DE" sz="1700" dirty="0" smtClean="0">
                <a:latin typeface="Times New Roman" panose="02020603050405020304" pitchFamily="18" charset="0"/>
                <a:cs typeface="Times New Roman" panose="02020603050405020304" pitchFamily="18" charset="0"/>
              </a:rPr>
              <a:t>Abhängigkeit</a:t>
            </a:r>
            <a:br>
              <a:rPr lang="de-DE" sz="1700" dirty="0" smtClean="0">
                <a:latin typeface="Times New Roman" panose="02020603050405020304" pitchFamily="18" charset="0"/>
                <a:cs typeface="Times New Roman" panose="02020603050405020304" pitchFamily="18" charset="0"/>
              </a:rPr>
            </a:br>
            <a:r>
              <a:rPr lang="de-DE" sz="1700" dirty="0" smtClean="0">
                <a:latin typeface="Times New Roman" panose="02020603050405020304" pitchFamily="18" charset="0"/>
                <a:cs typeface="Times New Roman" panose="02020603050405020304" pitchFamily="18" charset="0"/>
              </a:rPr>
              <a:t>Albrecht </a:t>
            </a:r>
            <a:r>
              <a:rPr lang="de-DE" sz="1700" dirty="0">
                <a:latin typeface="Times New Roman" panose="02020603050405020304" pitchFamily="18" charset="0"/>
                <a:cs typeface="Times New Roman" panose="02020603050405020304" pitchFamily="18" charset="0"/>
              </a:rPr>
              <a:t>von </a:t>
            </a:r>
            <a:r>
              <a:rPr lang="de-DE" sz="1700" dirty="0" smtClean="0">
                <a:latin typeface="Times New Roman" panose="02020603050405020304" pitchFamily="18" charset="0"/>
                <a:cs typeface="Times New Roman" panose="02020603050405020304" pitchFamily="18" charset="0"/>
              </a:rPr>
              <a:t>Halberstadt, </a:t>
            </a:r>
            <a:r>
              <a:rPr lang="de-DE" sz="1700" i="1" dirty="0" smtClean="0">
                <a:latin typeface="Times New Roman" panose="02020603050405020304" pitchFamily="18" charset="0"/>
                <a:cs typeface="Times New Roman" panose="02020603050405020304" pitchFamily="18" charset="0"/>
              </a:rPr>
              <a:t>Metamorphosen </a:t>
            </a:r>
            <a:r>
              <a:rPr lang="de-DE" sz="1700" dirty="0" smtClean="0">
                <a:latin typeface="Times New Roman" panose="02020603050405020304" pitchFamily="18" charset="0"/>
                <a:cs typeface="Times New Roman" panose="02020603050405020304" pitchFamily="18" charset="0"/>
              </a:rPr>
              <a:t>(1190/1217): 17 </a:t>
            </a:r>
            <a:r>
              <a:rPr lang="de-DE" sz="1700" dirty="0">
                <a:latin typeface="Times New Roman" panose="02020603050405020304" pitchFamily="18" charset="0"/>
                <a:cs typeface="Times New Roman" panose="02020603050405020304" pitchFamily="18" charset="0"/>
              </a:rPr>
              <a:t>Parallelstellen </a:t>
            </a:r>
            <a:r>
              <a:rPr lang="de-DE" sz="1700" dirty="0">
                <a:latin typeface="Times New Roman"/>
                <a:cs typeface="Times New Roman"/>
              </a:rPr>
              <a:t>→ </a:t>
            </a:r>
            <a:r>
              <a:rPr lang="de-DE" sz="1700" dirty="0">
                <a:latin typeface="Times New Roman" panose="02020603050405020304" pitchFamily="18" charset="0"/>
                <a:cs typeface="Times New Roman" panose="02020603050405020304" pitchFamily="18" charset="0"/>
              </a:rPr>
              <a:t>erwiesene Abhängigkeit</a:t>
            </a:r>
            <a:r>
              <a:rPr lang="de-DE" sz="1700" dirty="0" smtClean="0">
                <a:latin typeface="Times New Roman" panose="02020603050405020304" pitchFamily="18" charset="0"/>
                <a:cs typeface="Times New Roman" panose="02020603050405020304" pitchFamily="18" charset="0"/>
              </a:rPr>
              <a:t/>
            </a:r>
            <a:br>
              <a:rPr lang="de-DE" sz="1700" dirty="0" smtClean="0">
                <a:latin typeface="Times New Roman" panose="02020603050405020304" pitchFamily="18" charset="0"/>
                <a:cs typeface="Times New Roman" panose="02020603050405020304" pitchFamily="18" charset="0"/>
              </a:rPr>
            </a:br>
            <a:r>
              <a:rPr lang="de-DE" sz="1700" dirty="0" smtClean="0">
                <a:latin typeface="Times New Roman" panose="02020603050405020304" pitchFamily="18" charset="0"/>
                <a:cs typeface="Times New Roman" panose="02020603050405020304" pitchFamily="18" charset="0"/>
              </a:rPr>
              <a:t>Otte,</a:t>
            </a:r>
            <a:r>
              <a:rPr lang="de-DE" sz="1700" dirty="0">
                <a:latin typeface="Times New Roman" panose="02020603050405020304" pitchFamily="18" charset="0"/>
                <a:cs typeface="Times New Roman" panose="02020603050405020304" pitchFamily="18" charset="0"/>
              </a:rPr>
              <a:t> </a:t>
            </a:r>
            <a:r>
              <a:rPr lang="de-DE" sz="1700" i="1" dirty="0" err="1">
                <a:latin typeface="Times New Roman" panose="02020603050405020304" pitchFamily="18" charset="0"/>
                <a:cs typeface="Times New Roman" panose="02020603050405020304" pitchFamily="18" charset="0"/>
              </a:rPr>
              <a:t>Eraclius</a:t>
            </a:r>
            <a:r>
              <a:rPr lang="de-DE" sz="1700" dirty="0" smtClean="0">
                <a:latin typeface="Times New Roman" panose="02020603050405020304" pitchFamily="18" charset="0"/>
                <a:cs typeface="Times New Roman" panose="02020603050405020304" pitchFamily="18" charset="0"/>
              </a:rPr>
              <a:t> </a:t>
            </a:r>
            <a:r>
              <a:rPr lang="de-DE" sz="1700" dirty="0">
                <a:latin typeface="Times New Roman" panose="02020603050405020304" pitchFamily="18" charset="0"/>
                <a:cs typeface="Times New Roman" panose="02020603050405020304" pitchFamily="18" charset="0"/>
              </a:rPr>
              <a:t>(1190/1230</a:t>
            </a:r>
            <a:r>
              <a:rPr lang="de-DE" sz="1700" dirty="0" smtClean="0">
                <a:latin typeface="Times New Roman" panose="02020603050405020304" pitchFamily="18" charset="0"/>
                <a:cs typeface="Times New Roman" panose="02020603050405020304" pitchFamily="18" charset="0"/>
              </a:rPr>
              <a:t>): 15 </a:t>
            </a:r>
            <a:r>
              <a:rPr lang="de-DE" sz="1700" dirty="0">
                <a:latin typeface="Times New Roman" panose="02020603050405020304" pitchFamily="18" charset="0"/>
                <a:cs typeface="Times New Roman" panose="02020603050405020304" pitchFamily="18" charset="0"/>
              </a:rPr>
              <a:t>Parallelstellen </a:t>
            </a:r>
            <a:r>
              <a:rPr lang="de-DE" sz="1700" dirty="0">
                <a:latin typeface="Times New Roman"/>
                <a:cs typeface="Times New Roman"/>
              </a:rPr>
              <a:t>→ </a:t>
            </a:r>
            <a:r>
              <a:rPr lang="de-DE" sz="1700" dirty="0">
                <a:latin typeface="Times New Roman" panose="02020603050405020304" pitchFamily="18" charset="0"/>
                <a:cs typeface="Times New Roman" panose="02020603050405020304" pitchFamily="18" charset="0"/>
              </a:rPr>
              <a:t>erwiesene Abhängigkeit</a:t>
            </a:r>
            <a:r>
              <a:rPr lang="de-DE" sz="1700" dirty="0" smtClean="0">
                <a:latin typeface="Times New Roman" panose="02020603050405020304" pitchFamily="18" charset="0"/>
                <a:cs typeface="Times New Roman" panose="02020603050405020304" pitchFamily="18" charset="0"/>
              </a:rPr>
              <a:t/>
            </a:r>
            <a:br>
              <a:rPr lang="de-DE" sz="1700" dirty="0" smtClean="0">
                <a:latin typeface="Times New Roman" panose="02020603050405020304" pitchFamily="18" charset="0"/>
                <a:cs typeface="Times New Roman" panose="02020603050405020304" pitchFamily="18" charset="0"/>
              </a:rPr>
            </a:br>
            <a:r>
              <a:rPr lang="de-DE" sz="1700" dirty="0" err="1" smtClean="0">
                <a:latin typeface="Times New Roman" panose="02020603050405020304" pitchFamily="18" charset="0"/>
                <a:cs typeface="Times New Roman" panose="02020603050405020304" pitchFamily="18" charset="0"/>
              </a:rPr>
              <a:t>Herbort</a:t>
            </a:r>
            <a:r>
              <a:rPr lang="de-DE" sz="1700" dirty="0" smtClean="0">
                <a:latin typeface="Times New Roman" panose="02020603050405020304" pitchFamily="18" charset="0"/>
                <a:cs typeface="Times New Roman" panose="02020603050405020304" pitchFamily="18" charset="0"/>
              </a:rPr>
              <a:t> </a:t>
            </a:r>
            <a:r>
              <a:rPr lang="de-DE" sz="1700" dirty="0">
                <a:latin typeface="Times New Roman" panose="02020603050405020304" pitchFamily="18" charset="0"/>
                <a:cs typeface="Times New Roman" panose="02020603050405020304" pitchFamily="18" charset="0"/>
              </a:rPr>
              <a:t>von </a:t>
            </a:r>
            <a:r>
              <a:rPr lang="de-DE" sz="1700" dirty="0" smtClean="0">
                <a:latin typeface="Times New Roman" panose="02020603050405020304" pitchFamily="18" charset="0"/>
                <a:cs typeface="Times New Roman" panose="02020603050405020304" pitchFamily="18" charset="0"/>
              </a:rPr>
              <a:t>Fritzlar,</a:t>
            </a:r>
            <a:r>
              <a:rPr lang="de-DE" sz="1700" dirty="0">
                <a:latin typeface="Times New Roman" panose="02020603050405020304" pitchFamily="18" charset="0"/>
                <a:cs typeface="Times New Roman" panose="02020603050405020304" pitchFamily="18" charset="0"/>
              </a:rPr>
              <a:t> </a:t>
            </a:r>
            <a:r>
              <a:rPr lang="de-DE" sz="1700" i="1" dirty="0" err="1">
                <a:latin typeface="Times New Roman" panose="02020603050405020304" pitchFamily="18" charset="0"/>
                <a:cs typeface="Times New Roman" panose="02020603050405020304" pitchFamily="18" charset="0"/>
              </a:rPr>
              <a:t>Liet</a:t>
            </a:r>
            <a:r>
              <a:rPr lang="de-DE" sz="1700" i="1" dirty="0">
                <a:latin typeface="Times New Roman" panose="02020603050405020304" pitchFamily="18" charset="0"/>
                <a:cs typeface="Times New Roman" panose="02020603050405020304" pitchFamily="18" charset="0"/>
              </a:rPr>
              <a:t> von </a:t>
            </a:r>
            <a:r>
              <a:rPr lang="de-DE" sz="1700" i="1" dirty="0" err="1">
                <a:latin typeface="Times New Roman" panose="02020603050405020304" pitchFamily="18" charset="0"/>
                <a:cs typeface="Times New Roman" panose="02020603050405020304" pitchFamily="18" charset="0"/>
              </a:rPr>
              <a:t>Troye</a:t>
            </a:r>
            <a:r>
              <a:rPr lang="de-DE" sz="1700" dirty="0" smtClean="0">
                <a:latin typeface="Times New Roman" panose="02020603050405020304" pitchFamily="18" charset="0"/>
                <a:cs typeface="Times New Roman" panose="02020603050405020304" pitchFamily="18" charset="0"/>
              </a:rPr>
              <a:t> </a:t>
            </a:r>
            <a:r>
              <a:rPr lang="de-DE" sz="1700" dirty="0">
                <a:latin typeface="Times New Roman" panose="02020603050405020304" pitchFamily="18" charset="0"/>
                <a:cs typeface="Times New Roman" panose="02020603050405020304" pitchFamily="18" charset="0"/>
              </a:rPr>
              <a:t>(1190/1217</a:t>
            </a:r>
            <a:r>
              <a:rPr lang="de-DE" sz="1700" dirty="0" smtClean="0">
                <a:latin typeface="Times New Roman" panose="02020603050405020304" pitchFamily="18" charset="0"/>
                <a:cs typeface="Times New Roman" panose="02020603050405020304" pitchFamily="18" charset="0"/>
              </a:rPr>
              <a:t>): 7 </a:t>
            </a:r>
            <a:r>
              <a:rPr lang="de-DE" sz="1700" dirty="0">
                <a:latin typeface="Times New Roman" panose="02020603050405020304" pitchFamily="18" charset="0"/>
                <a:cs typeface="Times New Roman" panose="02020603050405020304" pitchFamily="18" charset="0"/>
              </a:rPr>
              <a:t>Parallelstellen </a:t>
            </a:r>
            <a:r>
              <a:rPr lang="de-DE" sz="1700" dirty="0">
                <a:latin typeface="Times New Roman"/>
                <a:cs typeface="Times New Roman"/>
              </a:rPr>
              <a:t>→ </a:t>
            </a:r>
            <a:r>
              <a:rPr lang="de-DE" sz="1700" dirty="0">
                <a:latin typeface="Times New Roman" panose="02020603050405020304" pitchFamily="18" charset="0"/>
                <a:cs typeface="Times New Roman" panose="02020603050405020304" pitchFamily="18" charset="0"/>
              </a:rPr>
              <a:t>erwiesene Abhängigkeit</a:t>
            </a:r>
            <a:r>
              <a:rPr lang="de-DE" sz="1700" dirty="0" smtClean="0">
                <a:latin typeface="Times New Roman" panose="02020603050405020304" pitchFamily="18" charset="0"/>
                <a:cs typeface="Times New Roman" panose="02020603050405020304" pitchFamily="18" charset="0"/>
              </a:rPr>
              <a:t/>
            </a:r>
            <a:br>
              <a:rPr lang="de-DE" sz="1700" dirty="0" smtClean="0">
                <a:latin typeface="Times New Roman" panose="02020603050405020304" pitchFamily="18" charset="0"/>
                <a:cs typeface="Times New Roman" panose="02020603050405020304" pitchFamily="18" charset="0"/>
              </a:rPr>
            </a:br>
            <a:r>
              <a:rPr lang="de-DE" sz="1700" dirty="0" smtClean="0">
                <a:latin typeface="Times New Roman" panose="02020603050405020304" pitchFamily="18" charset="0"/>
                <a:cs typeface="Times New Roman" panose="02020603050405020304" pitchFamily="18" charset="0"/>
              </a:rPr>
              <a:t>Ulrich </a:t>
            </a:r>
            <a:r>
              <a:rPr lang="de-DE" sz="1700" dirty="0">
                <a:latin typeface="Times New Roman" panose="02020603050405020304" pitchFamily="18" charset="0"/>
                <a:cs typeface="Times New Roman" panose="02020603050405020304" pitchFamily="18" charset="0"/>
              </a:rPr>
              <a:t>von </a:t>
            </a:r>
            <a:r>
              <a:rPr lang="de-DE" sz="1700" dirty="0" err="1" smtClean="0">
                <a:latin typeface="Times New Roman" panose="02020603050405020304" pitchFamily="18" charset="0"/>
                <a:cs typeface="Times New Roman" panose="02020603050405020304" pitchFamily="18" charset="0"/>
              </a:rPr>
              <a:t>Zatzikhoven</a:t>
            </a:r>
            <a:r>
              <a:rPr lang="de-DE" sz="1700" dirty="0" smtClean="0">
                <a:latin typeface="Times New Roman" panose="02020603050405020304" pitchFamily="18" charset="0"/>
                <a:cs typeface="Times New Roman" panose="02020603050405020304" pitchFamily="18" charset="0"/>
              </a:rPr>
              <a:t>,</a:t>
            </a:r>
            <a:r>
              <a:rPr lang="de-DE" sz="1700" dirty="0">
                <a:latin typeface="Times New Roman" panose="02020603050405020304" pitchFamily="18" charset="0"/>
                <a:cs typeface="Times New Roman" panose="02020603050405020304" pitchFamily="18" charset="0"/>
              </a:rPr>
              <a:t> </a:t>
            </a:r>
            <a:r>
              <a:rPr lang="de-DE" sz="1700" i="1" dirty="0" err="1">
                <a:latin typeface="Times New Roman" panose="02020603050405020304" pitchFamily="18" charset="0"/>
                <a:cs typeface="Times New Roman" panose="02020603050405020304" pitchFamily="18" charset="0"/>
              </a:rPr>
              <a:t>Lanzelet</a:t>
            </a:r>
            <a:r>
              <a:rPr lang="de-DE" sz="1700" dirty="0" smtClean="0">
                <a:latin typeface="Times New Roman" panose="02020603050405020304" pitchFamily="18" charset="0"/>
                <a:cs typeface="Times New Roman" panose="02020603050405020304" pitchFamily="18" charset="0"/>
              </a:rPr>
              <a:t> </a:t>
            </a:r>
            <a:r>
              <a:rPr lang="de-DE" sz="1700" dirty="0">
                <a:latin typeface="Times New Roman" panose="02020603050405020304" pitchFamily="18" charset="0"/>
                <a:cs typeface="Times New Roman" panose="02020603050405020304" pitchFamily="18" charset="0"/>
              </a:rPr>
              <a:t>(1194/1220</a:t>
            </a:r>
            <a:r>
              <a:rPr lang="de-DE" sz="1700" dirty="0" smtClean="0">
                <a:latin typeface="Times New Roman" panose="02020603050405020304" pitchFamily="18" charset="0"/>
                <a:cs typeface="Times New Roman" panose="02020603050405020304" pitchFamily="18" charset="0"/>
              </a:rPr>
              <a:t>): 18 </a:t>
            </a:r>
            <a:r>
              <a:rPr lang="de-DE" sz="1700" dirty="0">
                <a:latin typeface="Times New Roman" panose="02020603050405020304" pitchFamily="18" charset="0"/>
                <a:cs typeface="Times New Roman" panose="02020603050405020304" pitchFamily="18" charset="0"/>
              </a:rPr>
              <a:t>Parallelstellen </a:t>
            </a:r>
            <a:r>
              <a:rPr lang="de-DE" sz="1700" dirty="0">
                <a:latin typeface="Times New Roman"/>
                <a:cs typeface="Times New Roman"/>
              </a:rPr>
              <a:t>→ </a:t>
            </a:r>
            <a:r>
              <a:rPr lang="de-DE" sz="1700" dirty="0">
                <a:latin typeface="Times New Roman" panose="02020603050405020304" pitchFamily="18" charset="0"/>
                <a:cs typeface="Times New Roman" panose="02020603050405020304" pitchFamily="18" charset="0"/>
              </a:rPr>
              <a:t>erwiesene Abhängigkeit</a:t>
            </a:r>
            <a:r>
              <a:rPr lang="de-DE" sz="1700" dirty="0" smtClean="0">
                <a:latin typeface="Times New Roman" panose="02020603050405020304" pitchFamily="18" charset="0"/>
                <a:cs typeface="Times New Roman" panose="02020603050405020304" pitchFamily="18" charset="0"/>
              </a:rPr>
              <a:t/>
            </a:r>
            <a:br>
              <a:rPr lang="de-DE" sz="1700" dirty="0" smtClean="0">
                <a:latin typeface="Times New Roman" panose="02020603050405020304" pitchFamily="18" charset="0"/>
                <a:cs typeface="Times New Roman" panose="02020603050405020304" pitchFamily="18" charset="0"/>
              </a:rPr>
            </a:br>
            <a:r>
              <a:rPr lang="de-DE" sz="1700" dirty="0" smtClean="0">
                <a:latin typeface="Times New Roman" panose="02020603050405020304" pitchFamily="18" charset="0"/>
                <a:cs typeface="Times New Roman" panose="02020603050405020304" pitchFamily="18" charset="0"/>
              </a:rPr>
              <a:t>Hartmann von Aue, </a:t>
            </a:r>
            <a:r>
              <a:rPr lang="de-DE" sz="1700" i="1" dirty="0" err="1" smtClean="0">
                <a:latin typeface="Times New Roman" panose="02020603050405020304" pitchFamily="18" charset="0"/>
                <a:cs typeface="Times New Roman" panose="02020603050405020304" pitchFamily="18" charset="0"/>
              </a:rPr>
              <a:t>Erec</a:t>
            </a:r>
            <a:r>
              <a:rPr lang="de-DE" sz="1700" dirty="0" smtClean="0">
                <a:latin typeface="Times New Roman" panose="02020603050405020304" pitchFamily="18" charset="0"/>
                <a:cs typeface="Times New Roman" panose="02020603050405020304" pitchFamily="18" charset="0"/>
              </a:rPr>
              <a:t> </a:t>
            </a:r>
            <a:r>
              <a:rPr lang="de-DE" sz="1700" dirty="0">
                <a:latin typeface="Times New Roman" panose="02020603050405020304" pitchFamily="18" charset="0"/>
                <a:cs typeface="Times New Roman" panose="02020603050405020304" pitchFamily="18" charset="0"/>
              </a:rPr>
              <a:t>(1185/1190</a:t>
            </a:r>
            <a:r>
              <a:rPr lang="de-DE" sz="1700" dirty="0" smtClean="0">
                <a:latin typeface="Times New Roman" panose="02020603050405020304" pitchFamily="18" charset="0"/>
                <a:cs typeface="Times New Roman" panose="02020603050405020304" pitchFamily="18" charset="0"/>
              </a:rPr>
              <a:t>): 1 Parallelstelle </a:t>
            </a:r>
            <a:r>
              <a:rPr lang="de-DE" sz="1700" dirty="0">
                <a:latin typeface="Times New Roman"/>
                <a:cs typeface="Times New Roman"/>
              </a:rPr>
              <a:t>→ </a:t>
            </a:r>
            <a:r>
              <a:rPr lang="de-DE" sz="1700" dirty="0" smtClean="0">
                <a:latin typeface="Times New Roman" panose="02020603050405020304" pitchFamily="18" charset="0"/>
                <a:cs typeface="Times New Roman" panose="02020603050405020304" pitchFamily="18" charset="0"/>
              </a:rPr>
              <a:t>un</a:t>
            </a:r>
            <a:r>
              <a:rPr lang="de-DE" sz="1700" dirty="0" smtClean="0">
                <a:latin typeface="Times New Roman"/>
                <a:cs typeface="Times New Roman"/>
              </a:rPr>
              <a:t>wahrscheinliche</a:t>
            </a:r>
            <a:r>
              <a:rPr lang="de-DE" sz="1700" dirty="0" smtClean="0">
                <a:latin typeface="Times New Roman" panose="02020603050405020304" pitchFamily="18" charset="0"/>
                <a:cs typeface="Times New Roman" panose="02020603050405020304" pitchFamily="18" charset="0"/>
              </a:rPr>
              <a:t> </a:t>
            </a:r>
            <a:r>
              <a:rPr lang="de-DE" sz="1700" dirty="0">
                <a:latin typeface="Times New Roman" panose="02020603050405020304" pitchFamily="18" charset="0"/>
                <a:cs typeface="Times New Roman" panose="02020603050405020304" pitchFamily="18" charset="0"/>
              </a:rPr>
              <a:t>Abhängigkeit</a:t>
            </a:r>
            <a:r>
              <a:rPr lang="de-DE" sz="1700" dirty="0" smtClean="0">
                <a:latin typeface="Times New Roman" panose="02020603050405020304" pitchFamily="18" charset="0"/>
                <a:cs typeface="Times New Roman" panose="02020603050405020304" pitchFamily="18" charset="0"/>
              </a:rPr>
              <a:t/>
            </a:r>
            <a:br>
              <a:rPr lang="de-DE" sz="1700" dirty="0" smtClean="0">
                <a:latin typeface="Times New Roman" panose="02020603050405020304" pitchFamily="18" charset="0"/>
                <a:cs typeface="Times New Roman" panose="02020603050405020304" pitchFamily="18" charset="0"/>
              </a:rPr>
            </a:br>
            <a:r>
              <a:rPr lang="de-DE" sz="1700" dirty="0">
                <a:latin typeface="Times New Roman" panose="02020603050405020304" pitchFamily="18" charset="0"/>
                <a:cs typeface="Times New Roman" panose="02020603050405020304" pitchFamily="18" charset="0"/>
              </a:rPr>
              <a:t>Hartmann von Aue, </a:t>
            </a:r>
            <a:r>
              <a:rPr lang="de-DE" sz="1700" i="1" dirty="0" smtClean="0">
                <a:latin typeface="Times New Roman" panose="02020603050405020304" pitchFamily="18" charset="0"/>
                <a:cs typeface="Times New Roman" panose="02020603050405020304" pitchFamily="18" charset="0"/>
              </a:rPr>
              <a:t>Klag</a:t>
            </a:r>
            <a:r>
              <a:rPr lang="de-DE" sz="1700" dirty="0" smtClean="0">
                <a:latin typeface="Times New Roman" panose="02020603050405020304" pitchFamily="18" charset="0"/>
                <a:cs typeface="Times New Roman" panose="02020603050405020304" pitchFamily="18" charset="0"/>
              </a:rPr>
              <a:t>e </a:t>
            </a:r>
            <a:r>
              <a:rPr lang="de-DE" sz="1700" dirty="0">
                <a:latin typeface="Times New Roman" panose="02020603050405020304" pitchFamily="18" charset="0"/>
                <a:cs typeface="Times New Roman" panose="02020603050405020304" pitchFamily="18" charset="0"/>
              </a:rPr>
              <a:t>(1180/1185</a:t>
            </a:r>
            <a:r>
              <a:rPr lang="de-DE" sz="1700" dirty="0" smtClean="0">
                <a:latin typeface="Times New Roman" panose="02020603050405020304" pitchFamily="18" charset="0"/>
                <a:cs typeface="Times New Roman" panose="02020603050405020304" pitchFamily="18" charset="0"/>
              </a:rPr>
              <a:t>):</a:t>
            </a:r>
            <a:r>
              <a:rPr lang="de-DE" sz="1700" dirty="0">
                <a:latin typeface="Times New Roman" panose="02020603050405020304" pitchFamily="18" charset="0"/>
                <a:cs typeface="Times New Roman" panose="02020603050405020304" pitchFamily="18" charset="0"/>
              </a:rPr>
              <a:t> </a:t>
            </a:r>
            <a:r>
              <a:rPr lang="de-DE" sz="1700" dirty="0" smtClean="0">
                <a:latin typeface="Times New Roman" panose="02020603050405020304" pitchFamily="18" charset="0"/>
                <a:cs typeface="Times New Roman" panose="02020603050405020304" pitchFamily="18" charset="0"/>
              </a:rPr>
              <a:t>1 Parallelstelle </a:t>
            </a:r>
            <a:r>
              <a:rPr lang="de-DE" sz="1700" dirty="0">
                <a:latin typeface="Times New Roman"/>
                <a:cs typeface="Times New Roman"/>
              </a:rPr>
              <a:t>→ </a:t>
            </a:r>
            <a:r>
              <a:rPr lang="de-DE" sz="1700" dirty="0">
                <a:latin typeface="Times New Roman" panose="02020603050405020304" pitchFamily="18" charset="0"/>
                <a:cs typeface="Times New Roman" panose="02020603050405020304" pitchFamily="18" charset="0"/>
              </a:rPr>
              <a:t>un</a:t>
            </a:r>
            <a:r>
              <a:rPr lang="de-DE" sz="1700" dirty="0">
                <a:latin typeface="Times New Roman"/>
                <a:cs typeface="Times New Roman"/>
              </a:rPr>
              <a:t>wahrscheinliche</a:t>
            </a:r>
            <a:r>
              <a:rPr lang="de-DE" sz="1700" dirty="0">
                <a:latin typeface="Times New Roman" panose="02020603050405020304" pitchFamily="18" charset="0"/>
                <a:cs typeface="Times New Roman" panose="02020603050405020304" pitchFamily="18" charset="0"/>
              </a:rPr>
              <a:t> Abhängigkeit</a:t>
            </a:r>
            <a:r>
              <a:rPr lang="de-DE" sz="1700" dirty="0" smtClean="0">
                <a:latin typeface="Times New Roman" panose="02020603050405020304" pitchFamily="18" charset="0"/>
                <a:cs typeface="Times New Roman" panose="02020603050405020304" pitchFamily="18" charset="0"/>
              </a:rPr>
              <a:t/>
            </a:r>
            <a:br>
              <a:rPr lang="de-DE" sz="1700" dirty="0" smtClean="0">
                <a:latin typeface="Times New Roman" panose="02020603050405020304" pitchFamily="18" charset="0"/>
                <a:cs typeface="Times New Roman" panose="02020603050405020304" pitchFamily="18" charset="0"/>
              </a:rPr>
            </a:br>
            <a:r>
              <a:rPr lang="de-DE" sz="1700" dirty="0" smtClean="0">
                <a:latin typeface="Times New Roman" panose="02020603050405020304" pitchFamily="18" charset="0"/>
                <a:cs typeface="Times New Roman" panose="02020603050405020304" pitchFamily="18" charset="0"/>
              </a:rPr>
              <a:t>Pseudo-Hartmann </a:t>
            </a:r>
            <a:r>
              <a:rPr lang="de-DE" sz="1700" i="1" dirty="0" smtClean="0">
                <a:latin typeface="Times New Roman" panose="02020603050405020304" pitchFamily="18" charset="0"/>
                <a:cs typeface="Times New Roman" panose="02020603050405020304" pitchFamily="18" charset="0"/>
              </a:rPr>
              <a:t>Büchlein</a:t>
            </a:r>
            <a:r>
              <a:rPr lang="de-DE" sz="1700" dirty="0" smtClean="0">
                <a:latin typeface="Times New Roman" panose="02020603050405020304" pitchFamily="18" charset="0"/>
                <a:cs typeface="Times New Roman" panose="02020603050405020304" pitchFamily="18" charset="0"/>
              </a:rPr>
              <a:t> </a:t>
            </a:r>
            <a:r>
              <a:rPr lang="de-DE" sz="1700" dirty="0">
                <a:latin typeface="Times New Roman" panose="02020603050405020304" pitchFamily="18" charset="0"/>
                <a:cs typeface="Times New Roman" panose="02020603050405020304" pitchFamily="18" charset="0"/>
              </a:rPr>
              <a:t>(1220/1250</a:t>
            </a:r>
            <a:r>
              <a:rPr lang="de-DE" sz="1700" dirty="0" smtClean="0">
                <a:latin typeface="Times New Roman" panose="02020603050405020304" pitchFamily="18" charset="0"/>
                <a:cs typeface="Times New Roman" panose="02020603050405020304" pitchFamily="18" charset="0"/>
              </a:rPr>
              <a:t>): 0 Parallelstellen </a:t>
            </a:r>
            <a:r>
              <a:rPr lang="de-DE" sz="1700" dirty="0">
                <a:latin typeface="Times New Roman"/>
                <a:cs typeface="Times New Roman"/>
              </a:rPr>
              <a:t>→ </a:t>
            </a:r>
            <a:r>
              <a:rPr lang="de-DE" sz="1700" dirty="0">
                <a:latin typeface="Times New Roman" panose="02020603050405020304" pitchFamily="18" charset="0"/>
                <a:cs typeface="Times New Roman" panose="02020603050405020304" pitchFamily="18" charset="0"/>
              </a:rPr>
              <a:t>un</a:t>
            </a:r>
            <a:r>
              <a:rPr lang="de-DE" sz="1700" dirty="0">
                <a:latin typeface="Times New Roman"/>
                <a:cs typeface="Times New Roman"/>
              </a:rPr>
              <a:t>wahrscheinliche</a:t>
            </a:r>
            <a:r>
              <a:rPr lang="de-DE" sz="1700" dirty="0">
                <a:latin typeface="Times New Roman" panose="02020603050405020304" pitchFamily="18" charset="0"/>
                <a:cs typeface="Times New Roman" panose="02020603050405020304" pitchFamily="18" charset="0"/>
              </a:rPr>
              <a:t> Abhängigkeit</a:t>
            </a:r>
            <a:r>
              <a:rPr lang="de-DE" sz="1700" dirty="0" smtClean="0">
                <a:latin typeface="Times New Roman" panose="02020603050405020304" pitchFamily="18" charset="0"/>
                <a:cs typeface="Times New Roman" panose="02020603050405020304" pitchFamily="18" charset="0"/>
              </a:rPr>
              <a:t/>
            </a:r>
            <a:br>
              <a:rPr lang="de-DE" sz="1700" dirty="0" smtClean="0">
                <a:latin typeface="Times New Roman" panose="02020603050405020304" pitchFamily="18" charset="0"/>
                <a:cs typeface="Times New Roman" panose="02020603050405020304" pitchFamily="18" charset="0"/>
              </a:rPr>
            </a:br>
            <a:r>
              <a:rPr lang="de-DE" sz="1700" dirty="0">
                <a:latin typeface="Times New Roman" panose="02020603050405020304" pitchFamily="18" charset="0"/>
                <a:cs typeface="Times New Roman" panose="02020603050405020304" pitchFamily="18" charset="0"/>
              </a:rPr>
              <a:t>Hartmann von </a:t>
            </a:r>
            <a:r>
              <a:rPr lang="de-DE" sz="1700" dirty="0" smtClean="0">
                <a:latin typeface="Times New Roman" panose="02020603050405020304" pitchFamily="18" charset="0"/>
                <a:cs typeface="Times New Roman" panose="02020603050405020304" pitchFamily="18" charset="0"/>
              </a:rPr>
              <a:t>Aue, </a:t>
            </a:r>
            <a:r>
              <a:rPr lang="de-DE" sz="1700" i="1" dirty="0" err="1" smtClean="0">
                <a:latin typeface="Times New Roman" panose="02020603050405020304" pitchFamily="18" charset="0"/>
                <a:cs typeface="Times New Roman" panose="02020603050405020304" pitchFamily="18" charset="0"/>
              </a:rPr>
              <a:t>Iwein</a:t>
            </a:r>
            <a:r>
              <a:rPr lang="de-DE" sz="1700" dirty="0" smtClean="0">
                <a:latin typeface="Times New Roman" panose="02020603050405020304" pitchFamily="18" charset="0"/>
                <a:cs typeface="Times New Roman" panose="02020603050405020304" pitchFamily="18" charset="0"/>
              </a:rPr>
              <a:t> </a:t>
            </a:r>
            <a:r>
              <a:rPr lang="de-DE" sz="1700" dirty="0">
                <a:latin typeface="Times New Roman" panose="02020603050405020304" pitchFamily="18" charset="0"/>
                <a:cs typeface="Times New Roman" panose="02020603050405020304" pitchFamily="18" charset="0"/>
              </a:rPr>
              <a:t>(1190/1200</a:t>
            </a:r>
            <a:r>
              <a:rPr lang="de-DE" sz="1700" dirty="0" smtClean="0">
                <a:latin typeface="Times New Roman" panose="02020603050405020304" pitchFamily="18" charset="0"/>
                <a:cs typeface="Times New Roman" panose="02020603050405020304" pitchFamily="18" charset="0"/>
              </a:rPr>
              <a:t>):</a:t>
            </a:r>
            <a:r>
              <a:rPr lang="de-DE" sz="1700" dirty="0">
                <a:latin typeface="Times New Roman" panose="02020603050405020304" pitchFamily="18" charset="0"/>
                <a:cs typeface="Times New Roman" panose="02020603050405020304" pitchFamily="18" charset="0"/>
              </a:rPr>
              <a:t> </a:t>
            </a:r>
            <a:r>
              <a:rPr lang="de-DE" sz="1700" dirty="0" smtClean="0">
                <a:latin typeface="Times New Roman" panose="02020603050405020304" pitchFamily="18" charset="0"/>
                <a:cs typeface="Times New Roman" panose="02020603050405020304" pitchFamily="18" charset="0"/>
              </a:rPr>
              <a:t>2 Parallelstellen </a:t>
            </a:r>
            <a:r>
              <a:rPr lang="de-DE" sz="1700" dirty="0">
                <a:latin typeface="Times New Roman"/>
                <a:cs typeface="Times New Roman"/>
              </a:rPr>
              <a:t>→ </a:t>
            </a:r>
            <a:r>
              <a:rPr lang="de-DE" sz="1700" dirty="0" smtClean="0">
                <a:latin typeface="Times New Roman"/>
                <a:cs typeface="Times New Roman"/>
              </a:rPr>
              <a:t>wahrscheinliche</a:t>
            </a:r>
            <a:r>
              <a:rPr lang="de-DE" sz="1700" dirty="0" smtClean="0">
                <a:latin typeface="Times New Roman" panose="02020603050405020304" pitchFamily="18" charset="0"/>
                <a:cs typeface="Times New Roman" panose="02020603050405020304" pitchFamily="18" charset="0"/>
              </a:rPr>
              <a:t> </a:t>
            </a:r>
            <a:r>
              <a:rPr lang="de-DE" sz="1700" dirty="0">
                <a:latin typeface="Times New Roman" panose="02020603050405020304" pitchFamily="18" charset="0"/>
                <a:cs typeface="Times New Roman" panose="02020603050405020304" pitchFamily="18" charset="0"/>
              </a:rPr>
              <a:t>Abhängigkeit</a:t>
            </a:r>
            <a:r>
              <a:rPr lang="de-DE" sz="1700" dirty="0" smtClean="0">
                <a:latin typeface="Times New Roman" panose="02020603050405020304" pitchFamily="18" charset="0"/>
                <a:cs typeface="Times New Roman" panose="02020603050405020304" pitchFamily="18" charset="0"/>
              </a:rPr>
              <a:t/>
            </a:r>
            <a:br>
              <a:rPr lang="de-DE" sz="1700" dirty="0" smtClean="0">
                <a:latin typeface="Times New Roman" panose="02020603050405020304" pitchFamily="18" charset="0"/>
                <a:cs typeface="Times New Roman" panose="02020603050405020304" pitchFamily="18" charset="0"/>
              </a:rPr>
            </a:br>
            <a:r>
              <a:rPr lang="de-DE" sz="1700" dirty="0">
                <a:latin typeface="Times New Roman" panose="02020603050405020304" pitchFamily="18" charset="0"/>
                <a:cs typeface="Times New Roman" panose="02020603050405020304" pitchFamily="18" charset="0"/>
              </a:rPr>
              <a:t>Hartmann von Aue,</a:t>
            </a:r>
            <a:r>
              <a:rPr lang="de-DE" sz="1700" dirty="0" smtClean="0">
                <a:latin typeface="Times New Roman" panose="02020603050405020304" pitchFamily="18" charset="0"/>
                <a:cs typeface="Times New Roman" panose="02020603050405020304" pitchFamily="18" charset="0"/>
              </a:rPr>
              <a:t> </a:t>
            </a:r>
            <a:r>
              <a:rPr lang="de-DE" sz="1700" i="1" dirty="0" smtClean="0">
                <a:latin typeface="Times New Roman" panose="02020603050405020304" pitchFamily="18" charset="0"/>
                <a:cs typeface="Times New Roman" panose="02020603050405020304" pitchFamily="18" charset="0"/>
              </a:rPr>
              <a:t>Der Arme </a:t>
            </a:r>
            <a:r>
              <a:rPr lang="de-DE" sz="1700" i="1" dirty="0">
                <a:latin typeface="Times New Roman" panose="02020603050405020304" pitchFamily="18" charset="0"/>
                <a:cs typeface="Times New Roman" panose="02020603050405020304" pitchFamily="18" charset="0"/>
              </a:rPr>
              <a:t>Heinrich</a:t>
            </a:r>
            <a:r>
              <a:rPr lang="de-DE" sz="1700" dirty="0">
                <a:latin typeface="Times New Roman" panose="02020603050405020304" pitchFamily="18" charset="0"/>
                <a:cs typeface="Times New Roman" panose="02020603050405020304" pitchFamily="18" charset="0"/>
              </a:rPr>
              <a:t> (1190/1200</a:t>
            </a:r>
            <a:r>
              <a:rPr lang="de-DE" sz="1700" dirty="0" smtClean="0">
                <a:latin typeface="Times New Roman" panose="02020603050405020304" pitchFamily="18" charset="0"/>
                <a:cs typeface="Times New Roman" panose="02020603050405020304" pitchFamily="18" charset="0"/>
              </a:rPr>
              <a:t>)</a:t>
            </a:r>
            <a:r>
              <a:rPr lang="de-DE" sz="1700" dirty="0">
                <a:latin typeface="Times New Roman" panose="02020603050405020304" pitchFamily="18" charset="0"/>
                <a:cs typeface="Times New Roman" panose="02020603050405020304" pitchFamily="18" charset="0"/>
              </a:rPr>
              <a:t> 1 Parallelstelle </a:t>
            </a:r>
            <a:r>
              <a:rPr lang="de-DE" sz="1700" dirty="0">
                <a:latin typeface="Times New Roman"/>
                <a:cs typeface="Times New Roman"/>
              </a:rPr>
              <a:t>→ </a:t>
            </a:r>
            <a:r>
              <a:rPr lang="de-DE" sz="1700" dirty="0" smtClean="0">
                <a:latin typeface="Times New Roman"/>
                <a:cs typeface="Times New Roman"/>
              </a:rPr>
              <a:t>wahrscheinliche</a:t>
            </a:r>
            <a:r>
              <a:rPr lang="de-DE" sz="1700" dirty="0" smtClean="0">
                <a:latin typeface="Times New Roman" panose="02020603050405020304" pitchFamily="18" charset="0"/>
                <a:cs typeface="Times New Roman" panose="02020603050405020304" pitchFamily="18" charset="0"/>
              </a:rPr>
              <a:t> </a:t>
            </a:r>
            <a:r>
              <a:rPr lang="de-DE" sz="1700" dirty="0">
                <a:latin typeface="Times New Roman" panose="02020603050405020304" pitchFamily="18" charset="0"/>
                <a:cs typeface="Times New Roman" panose="02020603050405020304" pitchFamily="18" charset="0"/>
              </a:rPr>
              <a:t>Abhängigkeit</a:t>
            </a:r>
            <a:r>
              <a:rPr lang="de-DE" sz="1700" dirty="0" smtClean="0">
                <a:latin typeface="Times New Roman" panose="02020603050405020304" pitchFamily="18" charset="0"/>
                <a:cs typeface="Times New Roman" panose="02020603050405020304" pitchFamily="18" charset="0"/>
              </a:rPr>
              <a:t/>
            </a:r>
            <a:br>
              <a:rPr lang="de-DE" sz="1700" dirty="0" smtClean="0">
                <a:latin typeface="Times New Roman" panose="02020603050405020304" pitchFamily="18" charset="0"/>
                <a:cs typeface="Times New Roman" panose="02020603050405020304" pitchFamily="18" charset="0"/>
              </a:rPr>
            </a:br>
            <a:r>
              <a:rPr lang="de-DE" sz="1700" dirty="0" smtClean="0">
                <a:latin typeface="Times New Roman" panose="02020603050405020304" pitchFamily="18" charset="0"/>
                <a:cs typeface="Times New Roman" panose="02020603050405020304" pitchFamily="18" charset="0"/>
              </a:rPr>
              <a:t>Wolfram </a:t>
            </a:r>
            <a:r>
              <a:rPr lang="de-DE" sz="1700" dirty="0">
                <a:latin typeface="Times New Roman" panose="02020603050405020304" pitchFamily="18" charset="0"/>
                <a:cs typeface="Times New Roman" panose="02020603050405020304" pitchFamily="18" charset="0"/>
              </a:rPr>
              <a:t>von </a:t>
            </a:r>
            <a:r>
              <a:rPr lang="de-DE" sz="1700" dirty="0" smtClean="0">
                <a:latin typeface="Times New Roman" panose="02020603050405020304" pitchFamily="18" charset="0"/>
                <a:cs typeface="Times New Roman" panose="02020603050405020304" pitchFamily="18" charset="0"/>
              </a:rPr>
              <a:t>Eschenbach, </a:t>
            </a:r>
            <a:r>
              <a:rPr lang="de-DE" sz="1700" i="1" dirty="0" smtClean="0">
                <a:latin typeface="Times New Roman" panose="02020603050405020304" pitchFamily="18" charset="0"/>
                <a:cs typeface="Times New Roman" panose="02020603050405020304" pitchFamily="18" charset="0"/>
              </a:rPr>
              <a:t>Parzival</a:t>
            </a:r>
            <a:r>
              <a:rPr lang="de-DE" sz="1700" dirty="0" smtClean="0">
                <a:latin typeface="Times New Roman" panose="02020603050405020304" pitchFamily="18" charset="0"/>
                <a:cs typeface="Times New Roman" panose="02020603050405020304" pitchFamily="18" charset="0"/>
              </a:rPr>
              <a:t> </a:t>
            </a:r>
            <a:r>
              <a:rPr lang="de-DE" sz="1700" dirty="0">
                <a:latin typeface="Times New Roman" panose="02020603050405020304" pitchFamily="18" charset="0"/>
                <a:cs typeface="Times New Roman" panose="02020603050405020304" pitchFamily="18" charset="0"/>
              </a:rPr>
              <a:t>(1205/1215</a:t>
            </a:r>
            <a:r>
              <a:rPr lang="de-DE" sz="1700" dirty="0" smtClean="0">
                <a:latin typeface="Times New Roman" panose="02020603050405020304" pitchFamily="18" charset="0"/>
                <a:cs typeface="Times New Roman" panose="02020603050405020304" pitchFamily="18" charset="0"/>
              </a:rPr>
              <a:t>):</a:t>
            </a:r>
            <a:r>
              <a:rPr lang="de-DE" sz="1700" dirty="0">
                <a:latin typeface="Times New Roman" panose="02020603050405020304" pitchFamily="18" charset="0"/>
                <a:cs typeface="Times New Roman" panose="02020603050405020304" pitchFamily="18" charset="0"/>
              </a:rPr>
              <a:t> </a:t>
            </a:r>
            <a:r>
              <a:rPr lang="de-DE" sz="1700" dirty="0" smtClean="0">
                <a:latin typeface="Times New Roman" panose="02020603050405020304" pitchFamily="18" charset="0"/>
                <a:cs typeface="Times New Roman" panose="02020603050405020304" pitchFamily="18" charset="0"/>
              </a:rPr>
              <a:t>13 Parallelstellen </a:t>
            </a:r>
            <a:r>
              <a:rPr lang="de-DE" sz="1700" dirty="0">
                <a:latin typeface="Times New Roman"/>
                <a:cs typeface="Times New Roman"/>
              </a:rPr>
              <a:t>→ </a:t>
            </a:r>
            <a:r>
              <a:rPr lang="de-DE" sz="1700" dirty="0" smtClean="0">
                <a:latin typeface="Times New Roman"/>
                <a:cs typeface="Times New Roman"/>
              </a:rPr>
              <a:t>erwiesene</a:t>
            </a:r>
            <a:r>
              <a:rPr lang="de-DE" sz="1700" dirty="0" smtClean="0">
                <a:latin typeface="Times New Roman" panose="02020603050405020304" pitchFamily="18" charset="0"/>
                <a:cs typeface="Times New Roman" panose="02020603050405020304" pitchFamily="18" charset="0"/>
              </a:rPr>
              <a:t> </a:t>
            </a:r>
            <a:r>
              <a:rPr lang="de-DE" sz="1700" dirty="0">
                <a:latin typeface="Times New Roman" panose="02020603050405020304" pitchFamily="18" charset="0"/>
                <a:cs typeface="Times New Roman" panose="02020603050405020304" pitchFamily="18" charset="0"/>
              </a:rPr>
              <a:t>Abhängigkeit</a:t>
            </a:r>
            <a:r>
              <a:rPr lang="de-DE" sz="1700" dirty="0" smtClean="0">
                <a:latin typeface="Times New Roman" panose="02020603050405020304" pitchFamily="18" charset="0"/>
                <a:cs typeface="Times New Roman" panose="02020603050405020304" pitchFamily="18" charset="0"/>
              </a:rPr>
              <a:t/>
            </a:r>
            <a:br>
              <a:rPr lang="de-DE" sz="1700" dirty="0" smtClean="0">
                <a:latin typeface="Times New Roman" panose="02020603050405020304" pitchFamily="18" charset="0"/>
                <a:cs typeface="Times New Roman" panose="02020603050405020304" pitchFamily="18" charset="0"/>
              </a:rPr>
            </a:br>
            <a:r>
              <a:rPr lang="de-DE" sz="1700" dirty="0">
                <a:latin typeface="Times New Roman" panose="02020603050405020304" pitchFamily="18" charset="0"/>
                <a:cs typeface="Times New Roman" panose="02020603050405020304" pitchFamily="18" charset="0"/>
              </a:rPr>
              <a:t>Wolfram von Eschenbach, </a:t>
            </a:r>
            <a:r>
              <a:rPr lang="de-DE" sz="1700" i="1" dirty="0" smtClean="0">
                <a:latin typeface="Times New Roman" panose="02020603050405020304" pitchFamily="18" charset="0"/>
                <a:cs typeface="Times New Roman" panose="02020603050405020304" pitchFamily="18" charset="0"/>
              </a:rPr>
              <a:t>Willehalm</a:t>
            </a:r>
            <a:r>
              <a:rPr lang="de-DE" sz="1700" dirty="0" smtClean="0">
                <a:latin typeface="Times New Roman" panose="02020603050405020304" pitchFamily="18" charset="0"/>
                <a:cs typeface="Times New Roman" panose="02020603050405020304" pitchFamily="18" charset="0"/>
              </a:rPr>
              <a:t> </a:t>
            </a:r>
            <a:r>
              <a:rPr lang="de-DE" sz="1700" dirty="0">
                <a:latin typeface="Times New Roman" panose="02020603050405020304" pitchFamily="18" charset="0"/>
                <a:cs typeface="Times New Roman" panose="02020603050405020304" pitchFamily="18" charset="0"/>
              </a:rPr>
              <a:t>(1215/1220</a:t>
            </a:r>
            <a:r>
              <a:rPr lang="de-DE" sz="1700" dirty="0" smtClean="0">
                <a:latin typeface="Times New Roman" panose="02020603050405020304" pitchFamily="18" charset="0"/>
                <a:cs typeface="Times New Roman" panose="02020603050405020304" pitchFamily="18" charset="0"/>
              </a:rPr>
              <a:t>): 3 </a:t>
            </a:r>
            <a:r>
              <a:rPr lang="de-DE" sz="1700" dirty="0">
                <a:latin typeface="Times New Roman" panose="02020603050405020304" pitchFamily="18" charset="0"/>
                <a:cs typeface="Times New Roman" panose="02020603050405020304" pitchFamily="18" charset="0"/>
              </a:rPr>
              <a:t>Parallelstellen </a:t>
            </a:r>
            <a:r>
              <a:rPr lang="de-DE" sz="1700" dirty="0">
                <a:latin typeface="Times New Roman"/>
                <a:cs typeface="Times New Roman"/>
              </a:rPr>
              <a:t>→ erwiesene</a:t>
            </a:r>
            <a:r>
              <a:rPr lang="de-DE" sz="1700" dirty="0">
                <a:latin typeface="Times New Roman" panose="02020603050405020304" pitchFamily="18" charset="0"/>
                <a:cs typeface="Times New Roman" panose="02020603050405020304" pitchFamily="18" charset="0"/>
              </a:rPr>
              <a:t> Abhängigkeit</a:t>
            </a:r>
            <a:r>
              <a:rPr lang="de-DE" sz="1700" dirty="0" smtClean="0">
                <a:latin typeface="Times New Roman" panose="02020603050405020304" pitchFamily="18" charset="0"/>
                <a:cs typeface="Times New Roman" panose="02020603050405020304" pitchFamily="18" charset="0"/>
              </a:rPr>
              <a:t/>
            </a:r>
            <a:br>
              <a:rPr lang="de-DE" sz="1700" dirty="0" smtClean="0">
                <a:latin typeface="Times New Roman" panose="02020603050405020304" pitchFamily="18" charset="0"/>
                <a:cs typeface="Times New Roman" panose="02020603050405020304" pitchFamily="18" charset="0"/>
              </a:rPr>
            </a:br>
            <a:r>
              <a:rPr lang="de-DE" sz="1700" dirty="0">
                <a:latin typeface="Times New Roman" panose="02020603050405020304" pitchFamily="18" charset="0"/>
                <a:cs typeface="Times New Roman" panose="02020603050405020304" pitchFamily="18" charset="0"/>
              </a:rPr>
              <a:t>Gottfried von Straßburg</a:t>
            </a:r>
            <a:r>
              <a:rPr lang="de-DE" sz="1700" dirty="0" smtClean="0">
                <a:latin typeface="Times New Roman" panose="02020603050405020304" pitchFamily="18" charset="0"/>
                <a:cs typeface="Times New Roman" panose="02020603050405020304" pitchFamily="18" charset="0"/>
              </a:rPr>
              <a:t>, </a:t>
            </a:r>
            <a:r>
              <a:rPr lang="de-DE" sz="1700" i="1" dirty="0">
                <a:latin typeface="Times New Roman" panose="02020603050405020304" pitchFamily="18" charset="0"/>
                <a:cs typeface="Times New Roman" panose="02020603050405020304" pitchFamily="18" charset="0"/>
              </a:rPr>
              <a:t>T</a:t>
            </a:r>
            <a:r>
              <a:rPr lang="de-DE" sz="1700" i="1" dirty="0" smtClean="0">
                <a:latin typeface="Times New Roman" panose="02020603050405020304" pitchFamily="18" charset="0"/>
                <a:cs typeface="Times New Roman" panose="02020603050405020304" pitchFamily="18" charset="0"/>
              </a:rPr>
              <a:t>ristan</a:t>
            </a:r>
            <a:r>
              <a:rPr lang="de-DE" sz="1700" dirty="0" smtClean="0">
                <a:latin typeface="Times New Roman" panose="02020603050405020304" pitchFamily="18" charset="0"/>
                <a:cs typeface="Times New Roman" panose="02020603050405020304" pitchFamily="18" charset="0"/>
              </a:rPr>
              <a:t> </a:t>
            </a:r>
            <a:r>
              <a:rPr lang="de-DE" sz="1700" dirty="0">
                <a:latin typeface="Times New Roman" panose="02020603050405020304" pitchFamily="18" charset="0"/>
                <a:cs typeface="Times New Roman" panose="02020603050405020304" pitchFamily="18" charset="0"/>
              </a:rPr>
              <a:t>(1210/1215</a:t>
            </a:r>
            <a:r>
              <a:rPr lang="de-DE" sz="1700" dirty="0" smtClean="0">
                <a:latin typeface="Times New Roman" panose="02020603050405020304" pitchFamily="18" charset="0"/>
                <a:cs typeface="Times New Roman" panose="02020603050405020304" pitchFamily="18" charset="0"/>
              </a:rPr>
              <a:t>): 5 </a:t>
            </a:r>
            <a:r>
              <a:rPr lang="de-DE" sz="1700" dirty="0">
                <a:latin typeface="Times New Roman" panose="02020603050405020304" pitchFamily="18" charset="0"/>
                <a:cs typeface="Times New Roman" panose="02020603050405020304" pitchFamily="18" charset="0"/>
              </a:rPr>
              <a:t>Parallelstellen </a:t>
            </a:r>
            <a:r>
              <a:rPr lang="de-DE" sz="1700" dirty="0">
                <a:latin typeface="Times New Roman"/>
                <a:cs typeface="Times New Roman"/>
              </a:rPr>
              <a:t>→ erwiesene</a:t>
            </a:r>
            <a:r>
              <a:rPr lang="de-DE" sz="1700" dirty="0">
                <a:latin typeface="Times New Roman" panose="02020603050405020304" pitchFamily="18" charset="0"/>
                <a:cs typeface="Times New Roman" panose="02020603050405020304" pitchFamily="18" charset="0"/>
              </a:rPr>
              <a:t> Abhängigkeit</a:t>
            </a:r>
            <a:r>
              <a:rPr lang="de-DE" sz="1700" dirty="0" smtClean="0">
                <a:latin typeface="Times New Roman" panose="02020603050405020304" pitchFamily="18" charset="0"/>
                <a:cs typeface="Times New Roman" panose="02020603050405020304" pitchFamily="18" charset="0"/>
              </a:rPr>
              <a:t/>
            </a:r>
            <a:br>
              <a:rPr lang="de-DE" sz="1700" dirty="0" smtClean="0">
                <a:latin typeface="Times New Roman" panose="02020603050405020304" pitchFamily="18" charset="0"/>
                <a:cs typeface="Times New Roman" panose="02020603050405020304" pitchFamily="18" charset="0"/>
              </a:rPr>
            </a:br>
            <a:r>
              <a:rPr lang="de-DE" sz="1700" dirty="0" err="1" smtClean="0">
                <a:latin typeface="Times New Roman" panose="02020603050405020304" pitchFamily="18" charset="0"/>
                <a:cs typeface="Times New Roman" panose="02020603050405020304" pitchFamily="18" charset="0"/>
              </a:rPr>
              <a:t>Wirnt</a:t>
            </a:r>
            <a:r>
              <a:rPr lang="de-DE" sz="1700" dirty="0" smtClean="0">
                <a:latin typeface="Times New Roman" panose="02020603050405020304" pitchFamily="18" charset="0"/>
                <a:cs typeface="Times New Roman" panose="02020603050405020304" pitchFamily="18" charset="0"/>
              </a:rPr>
              <a:t> </a:t>
            </a:r>
            <a:r>
              <a:rPr lang="de-DE" sz="1700" dirty="0">
                <a:latin typeface="Times New Roman" panose="02020603050405020304" pitchFamily="18" charset="0"/>
                <a:cs typeface="Times New Roman" panose="02020603050405020304" pitchFamily="18" charset="0"/>
              </a:rPr>
              <a:t>von </a:t>
            </a:r>
            <a:r>
              <a:rPr lang="de-DE" sz="1700" dirty="0" smtClean="0">
                <a:latin typeface="Times New Roman" panose="02020603050405020304" pitchFamily="18" charset="0"/>
                <a:cs typeface="Times New Roman" panose="02020603050405020304" pitchFamily="18" charset="0"/>
              </a:rPr>
              <a:t>Grafenberg,</a:t>
            </a:r>
            <a:r>
              <a:rPr lang="de-DE" sz="1700" dirty="0">
                <a:latin typeface="Times New Roman" panose="02020603050405020304" pitchFamily="18" charset="0"/>
                <a:cs typeface="Times New Roman" panose="02020603050405020304" pitchFamily="18" charset="0"/>
              </a:rPr>
              <a:t> </a:t>
            </a:r>
            <a:r>
              <a:rPr lang="de-DE" sz="1700" i="1" dirty="0" err="1" smtClean="0">
                <a:latin typeface="Times New Roman" panose="02020603050405020304" pitchFamily="18" charset="0"/>
                <a:cs typeface="Times New Roman" panose="02020603050405020304" pitchFamily="18" charset="0"/>
              </a:rPr>
              <a:t>Wigalois</a:t>
            </a:r>
            <a:r>
              <a:rPr lang="de-DE" sz="1700" dirty="0" smtClean="0">
                <a:latin typeface="Times New Roman" panose="02020603050405020304" pitchFamily="18" charset="0"/>
                <a:cs typeface="Times New Roman" panose="02020603050405020304" pitchFamily="18" charset="0"/>
              </a:rPr>
              <a:t> </a:t>
            </a:r>
            <a:r>
              <a:rPr lang="de-DE" sz="1700" dirty="0">
                <a:latin typeface="Times New Roman" panose="02020603050405020304" pitchFamily="18" charset="0"/>
                <a:cs typeface="Times New Roman" panose="02020603050405020304" pitchFamily="18" charset="0"/>
              </a:rPr>
              <a:t>(1210/1220</a:t>
            </a:r>
            <a:r>
              <a:rPr lang="de-DE" sz="1700" dirty="0" smtClean="0">
                <a:latin typeface="Times New Roman" panose="02020603050405020304" pitchFamily="18" charset="0"/>
                <a:cs typeface="Times New Roman" panose="02020603050405020304" pitchFamily="18" charset="0"/>
              </a:rPr>
              <a:t>): 6 </a:t>
            </a:r>
            <a:r>
              <a:rPr lang="de-DE" sz="1700" dirty="0">
                <a:latin typeface="Times New Roman" panose="02020603050405020304" pitchFamily="18" charset="0"/>
                <a:cs typeface="Times New Roman" panose="02020603050405020304" pitchFamily="18" charset="0"/>
              </a:rPr>
              <a:t>Parallelstellen </a:t>
            </a:r>
            <a:r>
              <a:rPr lang="de-DE" sz="1700" dirty="0">
                <a:latin typeface="Times New Roman"/>
                <a:cs typeface="Times New Roman"/>
              </a:rPr>
              <a:t>→ erwiesene</a:t>
            </a:r>
            <a:r>
              <a:rPr lang="de-DE" sz="1700" dirty="0">
                <a:latin typeface="Times New Roman" panose="02020603050405020304" pitchFamily="18" charset="0"/>
                <a:cs typeface="Times New Roman" panose="02020603050405020304" pitchFamily="18" charset="0"/>
              </a:rPr>
              <a:t> Abhängigkeit</a:t>
            </a:r>
            <a:r>
              <a:rPr lang="de-DE" sz="1700" dirty="0" smtClean="0">
                <a:latin typeface="Times New Roman" panose="02020603050405020304" pitchFamily="18" charset="0"/>
                <a:cs typeface="Times New Roman" panose="02020603050405020304" pitchFamily="18" charset="0"/>
              </a:rPr>
              <a:t/>
            </a:r>
            <a:br>
              <a:rPr lang="de-DE" sz="1700" dirty="0" smtClean="0">
                <a:latin typeface="Times New Roman" panose="02020603050405020304" pitchFamily="18" charset="0"/>
                <a:cs typeface="Times New Roman" panose="02020603050405020304" pitchFamily="18" charset="0"/>
              </a:rPr>
            </a:br>
            <a:r>
              <a:rPr lang="de-DE" sz="1700" dirty="0" smtClean="0">
                <a:latin typeface="Times New Roman" panose="02020603050405020304" pitchFamily="18" charset="0"/>
                <a:cs typeface="Times New Roman" panose="02020603050405020304" pitchFamily="18" charset="0"/>
              </a:rPr>
              <a:t>Konrad Fleck,</a:t>
            </a:r>
            <a:r>
              <a:rPr lang="de-DE" sz="1700" dirty="0">
                <a:latin typeface="Times New Roman" panose="02020603050405020304" pitchFamily="18" charset="0"/>
                <a:cs typeface="Times New Roman" panose="02020603050405020304" pitchFamily="18" charset="0"/>
              </a:rPr>
              <a:t> </a:t>
            </a:r>
            <a:r>
              <a:rPr lang="de-DE" sz="1700" i="1" dirty="0">
                <a:latin typeface="Times New Roman" panose="02020603050405020304" pitchFamily="18" charset="0"/>
                <a:cs typeface="Times New Roman" panose="02020603050405020304" pitchFamily="18" charset="0"/>
              </a:rPr>
              <a:t>Flore und </a:t>
            </a:r>
            <a:r>
              <a:rPr lang="de-DE" sz="1700" i="1" dirty="0" err="1" smtClean="0">
                <a:latin typeface="Times New Roman" panose="02020603050405020304" pitchFamily="18" charset="0"/>
                <a:cs typeface="Times New Roman" panose="02020603050405020304" pitchFamily="18" charset="0"/>
              </a:rPr>
              <a:t>Blanscheflur</a:t>
            </a:r>
            <a:r>
              <a:rPr lang="de-DE" sz="1700" dirty="0" smtClean="0">
                <a:latin typeface="Times New Roman" panose="02020603050405020304" pitchFamily="18" charset="0"/>
                <a:cs typeface="Times New Roman" panose="02020603050405020304" pitchFamily="18" charset="0"/>
              </a:rPr>
              <a:t> </a:t>
            </a:r>
            <a:r>
              <a:rPr lang="de-DE" sz="1700" dirty="0">
                <a:latin typeface="Times New Roman" panose="02020603050405020304" pitchFamily="18" charset="0"/>
                <a:cs typeface="Times New Roman" panose="02020603050405020304" pitchFamily="18" charset="0"/>
              </a:rPr>
              <a:t>(1200/1220</a:t>
            </a:r>
            <a:r>
              <a:rPr lang="de-DE" sz="1700" dirty="0" smtClean="0">
                <a:latin typeface="Times New Roman" panose="02020603050405020304" pitchFamily="18" charset="0"/>
                <a:cs typeface="Times New Roman" panose="02020603050405020304" pitchFamily="18" charset="0"/>
              </a:rPr>
              <a:t>): 2 </a:t>
            </a:r>
            <a:r>
              <a:rPr lang="de-DE" sz="1700" dirty="0">
                <a:latin typeface="Times New Roman" panose="02020603050405020304" pitchFamily="18" charset="0"/>
                <a:cs typeface="Times New Roman" panose="02020603050405020304" pitchFamily="18" charset="0"/>
              </a:rPr>
              <a:t>Parallelstellen </a:t>
            </a:r>
            <a:r>
              <a:rPr lang="de-DE" sz="1700" dirty="0">
                <a:latin typeface="Times New Roman"/>
                <a:cs typeface="Times New Roman"/>
              </a:rPr>
              <a:t>→ </a:t>
            </a:r>
            <a:r>
              <a:rPr lang="de-DE" sz="1700" dirty="0" smtClean="0">
                <a:latin typeface="Times New Roman"/>
                <a:cs typeface="Times New Roman"/>
              </a:rPr>
              <a:t>mögliche</a:t>
            </a:r>
            <a:r>
              <a:rPr lang="de-DE" sz="1700" dirty="0" smtClean="0">
                <a:latin typeface="Times New Roman" panose="02020603050405020304" pitchFamily="18" charset="0"/>
                <a:cs typeface="Times New Roman" panose="02020603050405020304" pitchFamily="18" charset="0"/>
              </a:rPr>
              <a:t> </a:t>
            </a:r>
            <a:r>
              <a:rPr lang="de-DE" sz="1700" dirty="0">
                <a:latin typeface="Times New Roman" panose="02020603050405020304" pitchFamily="18" charset="0"/>
                <a:cs typeface="Times New Roman" panose="02020603050405020304" pitchFamily="18" charset="0"/>
              </a:rPr>
              <a:t>Abhängigkeit</a:t>
            </a:r>
            <a:r>
              <a:rPr lang="de-DE" sz="1700" dirty="0" smtClean="0">
                <a:latin typeface="Times New Roman" panose="02020603050405020304" pitchFamily="18" charset="0"/>
                <a:cs typeface="Times New Roman" panose="02020603050405020304" pitchFamily="18" charset="0"/>
              </a:rPr>
              <a:t/>
            </a:r>
            <a:br>
              <a:rPr lang="de-DE" sz="1700" dirty="0" smtClean="0">
                <a:latin typeface="Times New Roman" panose="02020603050405020304" pitchFamily="18" charset="0"/>
                <a:cs typeface="Times New Roman" panose="02020603050405020304" pitchFamily="18" charset="0"/>
              </a:rPr>
            </a:br>
            <a:r>
              <a:rPr lang="de-DE" sz="1700" dirty="0">
                <a:latin typeface="Times New Roman" panose="02020603050405020304" pitchFamily="18" charset="0"/>
                <a:cs typeface="Times New Roman" panose="02020603050405020304" pitchFamily="18" charset="0"/>
              </a:rPr>
              <a:t>Anonym</a:t>
            </a:r>
            <a:r>
              <a:rPr lang="de-DE" sz="1700" dirty="0" smtClean="0">
                <a:latin typeface="Times New Roman" panose="02020603050405020304" pitchFamily="18" charset="0"/>
                <a:cs typeface="Times New Roman" panose="02020603050405020304" pitchFamily="18" charset="0"/>
              </a:rPr>
              <a:t>, </a:t>
            </a:r>
            <a:r>
              <a:rPr lang="de-DE" sz="1700" i="1" dirty="0" smtClean="0">
                <a:latin typeface="Times New Roman" panose="02020603050405020304" pitchFamily="18" charset="0"/>
                <a:cs typeface="Times New Roman" panose="02020603050405020304" pitchFamily="18" charset="0"/>
              </a:rPr>
              <a:t>Mai </a:t>
            </a:r>
            <a:r>
              <a:rPr lang="de-DE" sz="1700" i="1" dirty="0">
                <a:latin typeface="Times New Roman" panose="02020603050405020304" pitchFamily="18" charset="0"/>
                <a:cs typeface="Times New Roman" panose="02020603050405020304" pitchFamily="18" charset="0"/>
              </a:rPr>
              <a:t>und </a:t>
            </a:r>
            <a:r>
              <a:rPr lang="de-DE" sz="1700" i="1" dirty="0" err="1">
                <a:latin typeface="Times New Roman" panose="02020603050405020304" pitchFamily="18" charset="0"/>
                <a:cs typeface="Times New Roman" panose="02020603050405020304" pitchFamily="18" charset="0"/>
              </a:rPr>
              <a:t>Beaflor</a:t>
            </a:r>
            <a:r>
              <a:rPr lang="de-DE" sz="1700" dirty="0">
                <a:latin typeface="Times New Roman" panose="02020603050405020304" pitchFamily="18" charset="0"/>
                <a:cs typeface="Times New Roman" panose="02020603050405020304" pitchFamily="18" charset="0"/>
              </a:rPr>
              <a:t> (1270/1280</a:t>
            </a:r>
            <a:r>
              <a:rPr lang="de-DE" sz="1700" dirty="0" smtClean="0">
                <a:latin typeface="Times New Roman" panose="02020603050405020304" pitchFamily="18" charset="0"/>
                <a:cs typeface="Times New Roman" panose="02020603050405020304" pitchFamily="18" charset="0"/>
              </a:rPr>
              <a:t>): </a:t>
            </a:r>
            <a:r>
              <a:rPr lang="de-DE" sz="1700" dirty="0">
                <a:latin typeface="Times New Roman" panose="02020603050405020304" pitchFamily="18" charset="0"/>
                <a:cs typeface="Times New Roman" panose="02020603050405020304" pitchFamily="18" charset="0"/>
              </a:rPr>
              <a:t>3 Parallelstellen </a:t>
            </a:r>
            <a:r>
              <a:rPr lang="de-DE" sz="1700" dirty="0">
                <a:latin typeface="Times New Roman"/>
                <a:cs typeface="Times New Roman"/>
              </a:rPr>
              <a:t>→ möglich</a:t>
            </a:r>
            <a:r>
              <a:rPr lang="de-DE" sz="1700" dirty="0" smtClean="0">
                <a:latin typeface="Times New Roman"/>
                <a:cs typeface="Times New Roman"/>
              </a:rPr>
              <a:t>e</a:t>
            </a:r>
            <a:r>
              <a:rPr lang="de-DE" sz="1700" dirty="0" smtClean="0">
                <a:latin typeface="Times New Roman" panose="02020603050405020304" pitchFamily="18" charset="0"/>
                <a:cs typeface="Times New Roman" panose="02020603050405020304" pitchFamily="18" charset="0"/>
              </a:rPr>
              <a:t> </a:t>
            </a:r>
            <a:r>
              <a:rPr lang="de-DE" sz="1700" dirty="0">
                <a:latin typeface="Times New Roman" panose="02020603050405020304" pitchFamily="18" charset="0"/>
                <a:cs typeface="Times New Roman" panose="02020603050405020304" pitchFamily="18" charset="0"/>
              </a:rPr>
              <a:t>Abhängigkeit</a:t>
            </a:r>
            <a:r>
              <a:rPr lang="de-DE" sz="1700" dirty="0" smtClean="0">
                <a:latin typeface="Times New Roman" panose="02020603050405020304" pitchFamily="18" charset="0"/>
                <a:cs typeface="Times New Roman" panose="02020603050405020304" pitchFamily="18" charset="0"/>
              </a:rPr>
              <a:t/>
            </a:r>
            <a:br>
              <a:rPr lang="de-DE" sz="1700" dirty="0" smtClean="0">
                <a:latin typeface="Times New Roman" panose="02020603050405020304" pitchFamily="18" charset="0"/>
                <a:cs typeface="Times New Roman" panose="02020603050405020304" pitchFamily="18" charset="0"/>
              </a:rPr>
            </a:br>
            <a:r>
              <a:rPr lang="de-DE" sz="1700" dirty="0" smtClean="0">
                <a:latin typeface="Times New Roman" panose="02020603050405020304" pitchFamily="18" charset="0"/>
                <a:cs typeface="Times New Roman" panose="02020603050405020304" pitchFamily="18" charset="0"/>
              </a:rPr>
              <a:t>Ulrich </a:t>
            </a:r>
            <a:r>
              <a:rPr lang="de-DE" sz="1700" dirty="0">
                <a:latin typeface="Times New Roman" panose="02020603050405020304" pitchFamily="18" charset="0"/>
                <a:cs typeface="Times New Roman" panose="02020603050405020304" pitchFamily="18" charset="0"/>
              </a:rPr>
              <a:t>von </a:t>
            </a:r>
            <a:r>
              <a:rPr lang="de-DE" sz="1700" dirty="0" smtClean="0">
                <a:latin typeface="Times New Roman" panose="02020603050405020304" pitchFamily="18" charset="0"/>
                <a:cs typeface="Times New Roman" panose="02020603050405020304" pitchFamily="18" charset="0"/>
              </a:rPr>
              <a:t>Lichtenstein,</a:t>
            </a:r>
            <a:r>
              <a:rPr lang="de-DE" sz="1700" dirty="0">
                <a:latin typeface="Times New Roman" panose="02020603050405020304" pitchFamily="18" charset="0"/>
                <a:cs typeface="Times New Roman" panose="02020603050405020304" pitchFamily="18" charset="0"/>
              </a:rPr>
              <a:t> </a:t>
            </a:r>
            <a:r>
              <a:rPr lang="de-DE" sz="1700" i="1" dirty="0" smtClean="0">
                <a:latin typeface="Times New Roman" panose="02020603050405020304" pitchFamily="18" charset="0"/>
                <a:cs typeface="Times New Roman" panose="02020603050405020304" pitchFamily="18" charset="0"/>
              </a:rPr>
              <a:t>Frauendienst</a:t>
            </a:r>
            <a:r>
              <a:rPr lang="de-DE" sz="1700" dirty="0" smtClean="0">
                <a:latin typeface="Times New Roman" panose="02020603050405020304" pitchFamily="18" charset="0"/>
                <a:cs typeface="Times New Roman" panose="02020603050405020304" pitchFamily="18" charset="0"/>
              </a:rPr>
              <a:t> </a:t>
            </a:r>
            <a:r>
              <a:rPr lang="de-DE" sz="1700" dirty="0">
                <a:latin typeface="Times New Roman" panose="02020603050405020304" pitchFamily="18" charset="0"/>
                <a:cs typeface="Times New Roman" panose="02020603050405020304" pitchFamily="18" charset="0"/>
              </a:rPr>
              <a:t>(1255</a:t>
            </a:r>
            <a:r>
              <a:rPr lang="de-DE" sz="1700" dirty="0" smtClean="0">
                <a:latin typeface="Times New Roman" panose="02020603050405020304" pitchFamily="18" charset="0"/>
                <a:cs typeface="Times New Roman" panose="02020603050405020304" pitchFamily="18" charset="0"/>
              </a:rPr>
              <a:t>): 2 </a:t>
            </a:r>
            <a:r>
              <a:rPr lang="de-DE" sz="1700" dirty="0">
                <a:latin typeface="Times New Roman" panose="02020603050405020304" pitchFamily="18" charset="0"/>
                <a:cs typeface="Times New Roman" panose="02020603050405020304" pitchFamily="18" charset="0"/>
              </a:rPr>
              <a:t>Parallelstellen </a:t>
            </a:r>
            <a:r>
              <a:rPr lang="de-DE" sz="1700" dirty="0">
                <a:latin typeface="Times New Roman"/>
                <a:cs typeface="Times New Roman"/>
              </a:rPr>
              <a:t>→ </a:t>
            </a:r>
            <a:r>
              <a:rPr lang="de-DE" sz="1700" dirty="0" smtClean="0">
                <a:latin typeface="Times New Roman"/>
                <a:cs typeface="Times New Roman"/>
              </a:rPr>
              <a:t>wahrscheinliche</a:t>
            </a:r>
            <a:r>
              <a:rPr lang="de-DE" sz="1700" dirty="0" smtClean="0">
                <a:latin typeface="Times New Roman" panose="02020603050405020304" pitchFamily="18" charset="0"/>
                <a:cs typeface="Times New Roman" panose="02020603050405020304" pitchFamily="18" charset="0"/>
              </a:rPr>
              <a:t> </a:t>
            </a:r>
            <a:r>
              <a:rPr lang="de-DE" sz="1700" dirty="0">
                <a:latin typeface="Times New Roman" panose="02020603050405020304" pitchFamily="18" charset="0"/>
                <a:cs typeface="Times New Roman" panose="02020603050405020304" pitchFamily="18" charset="0"/>
              </a:rPr>
              <a:t>Abhängigkeit</a:t>
            </a:r>
            <a:r>
              <a:rPr lang="de-DE" sz="1700" dirty="0" smtClean="0">
                <a:latin typeface="Times New Roman" panose="02020603050405020304" pitchFamily="18" charset="0"/>
                <a:cs typeface="Times New Roman" panose="02020603050405020304" pitchFamily="18" charset="0"/>
              </a:rPr>
              <a:t/>
            </a:r>
            <a:br>
              <a:rPr lang="de-DE" sz="1700" dirty="0" smtClean="0">
                <a:latin typeface="Times New Roman" panose="02020603050405020304" pitchFamily="18" charset="0"/>
                <a:cs typeface="Times New Roman" panose="02020603050405020304" pitchFamily="18" charset="0"/>
              </a:rPr>
            </a:br>
            <a:r>
              <a:rPr lang="de-DE" sz="1700" dirty="0">
                <a:latin typeface="Times New Roman" panose="02020603050405020304" pitchFamily="18" charset="0"/>
                <a:cs typeface="Times New Roman" panose="02020603050405020304" pitchFamily="18" charset="0"/>
              </a:rPr>
              <a:t>Anonym, </a:t>
            </a:r>
            <a:r>
              <a:rPr lang="de-DE" sz="1700" i="1" dirty="0" smtClean="0">
                <a:latin typeface="Times New Roman" panose="02020603050405020304" pitchFamily="18" charset="0"/>
                <a:cs typeface="Times New Roman" panose="02020603050405020304" pitchFamily="18" charset="0"/>
              </a:rPr>
              <a:t>Die </a:t>
            </a:r>
            <a:r>
              <a:rPr lang="de-DE" sz="1700" i="1" dirty="0">
                <a:latin typeface="Times New Roman" panose="02020603050405020304" pitchFamily="18" charset="0"/>
                <a:cs typeface="Times New Roman" panose="02020603050405020304" pitchFamily="18" charset="0"/>
              </a:rPr>
              <a:t>Böse Frau</a:t>
            </a:r>
            <a:r>
              <a:rPr lang="de-DE" sz="1700" dirty="0">
                <a:latin typeface="Times New Roman" panose="02020603050405020304" pitchFamily="18" charset="0"/>
                <a:cs typeface="Times New Roman" panose="02020603050405020304" pitchFamily="18" charset="0"/>
              </a:rPr>
              <a:t> </a:t>
            </a:r>
            <a:r>
              <a:rPr lang="de-DE" sz="1700" dirty="0" smtClean="0">
                <a:latin typeface="Times New Roman" panose="02020603050405020304" pitchFamily="18" charset="0"/>
                <a:cs typeface="Times New Roman" panose="02020603050405020304" pitchFamily="18" charset="0"/>
              </a:rPr>
              <a:t>(1250/1300): 0 </a:t>
            </a:r>
            <a:r>
              <a:rPr lang="de-DE" sz="1700" dirty="0">
                <a:latin typeface="Times New Roman" panose="02020603050405020304" pitchFamily="18" charset="0"/>
                <a:cs typeface="Times New Roman" panose="02020603050405020304" pitchFamily="18" charset="0"/>
              </a:rPr>
              <a:t>Parallelstellen </a:t>
            </a:r>
            <a:r>
              <a:rPr lang="de-DE" sz="1700" dirty="0">
                <a:latin typeface="Times New Roman"/>
                <a:cs typeface="Times New Roman"/>
              </a:rPr>
              <a:t>→ mögliche</a:t>
            </a:r>
            <a:r>
              <a:rPr lang="de-DE" sz="1700" dirty="0">
                <a:latin typeface="Times New Roman" panose="02020603050405020304" pitchFamily="18" charset="0"/>
                <a:cs typeface="Times New Roman" panose="02020603050405020304" pitchFamily="18" charset="0"/>
              </a:rPr>
              <a:t> Abhängigkeit </a:t>
            </a:r>
            <a:r>
              <a:rPr lang="de-DE" sz="1700" dirty="0" smtClean="0">
                <a:latin typeface="Times New Roman" panose="02020603050405020304" pitchFamily="18" charset="0"/>
                <a:cs typeface="Times New Roman" panose="02020603050405020304" pitchFamily="18" charset="0"/>
              </a:rPr>
              <a:t/>
            </a:r>
            <a:br>
              <a:rPr lang="de-DE" sz="1700" dirty="0" smtClean="0">
                <a:latin typeface="Times New Roman" panose="02020603050405020304" pitchFamily="18" charset="0"/>
                <a:cs typeface="Times New Roman" panose="02020603050405020304" pitchFamily="18" charset="0"/>
              </a:rPr>
            </a:br>
            <a:r>
              <a:rPr lang="de-DE" sz="1700" dirty="0">
                <a:latin typeface="Times New Roman" panose="02020603050405020304" pitchFamily="18" charset="0"/>
                <a:cs typeface="Times New Roman" panose="02020603050405020304" pitchFamily="18" charset="0"/>
              </a:rPr>
              <a:t>Wernher vom </a:t>
            </a:r>
            <a:r>
              <a:rPr lang="de-DE" sz="1700" dirty="0" smtClean="0">
                <a:latin typeface="Times New Roman" panose="02020603050405020304" pitchFamily="18" charset="0"/>
                <a:cs typeface="Times New Roman" panose="02020603050405020304" pitchFamily="18" charset="0"/>
              </a:rPr>
              <a:t>Niederrhein, </a:t>
            </a:r>
            <a:r>
              <a:rPr lang="de-DE" sz="1700" i="1" dirty="0" smtClean="0">
                <a:latin typeface="Times New Roman" panose="02020603050405020304" pitchFamily="18" charset="0"/>
                <a:cs typeface="Times New Roman" panose="02020603050405020304" pitchFamily="18" charset="0"/>
              </a:rPr>
              <a:t>Die </a:t>
            </a:r>
            <a:r>
              <a:rPr lang="de-DE" sz="1700" i="1" dirty="0">
                <a:latin typeface="Times New Roman" panose="02020603050405020304" pitchFamily="18" charset="0"/>
                <a:cs typeface="Times New Roman" panose="02020603050405020304" pitchFamily="18" charset="0"/>
              </a:rPr>
              <a:t>vier </a:t>
            </a:r>
            <a:r>
              <a:rPr lang="de-DE" sz="1700" i="1" dirty="0" err="1" smtClean="0">
                <a:latin typeface="Times New Roman" panose="02020603050405020304" pitchFamily="18" charset="0"/>
                <a:cs typeface="Times New Roman" panose="02020603050405020304" pitchFamily="18" charset="0"/>
              </a:rPr>
              <a:t>schiven</a:t>
            </a:r>
            <a:r>
              <a:rPr lang="de-DE" sz="1700" dirty="0" smtClean="0">
                <a:latin typeface="Times New Roman" panose="02020603050405020304" pitchFamily="18" charset="0"/>
                <a:cs typeface="Times New Roman" panose="02020603050405020304" pitchFamily="18" charset="0"/>
              </a:rPr>
              <a:t> (</a:t>
            </a:r>
            <a:r>
              <a:rPr lang="de-DE" sz="1700" dirty="0">
                <a:latin typeface="Times New Roman" panose="02020603050405020304" pitchFamily="18" charset="0"/>
                <a:cs typeface="Times New Roman" panose="02020603050405020304" pitchFamily="18" charset="0"/>
              </a:rPr>
              <a:t>1150/1160</a:t>
            </a:r>
            <a:r>
              <a:rPr lang="de-DE" sz="1700" dirty="0" smtClean="0">
                <a:latin typeface="Times New Roman" panose="02020603050405020304" pitchFamily="18" charset="0"/>
                <a:cs typeface="Times New Roman" panose="02020603050405020304" pitchFamily="18" charset="0"/>
              </a:rPr>
              <a:t>): 4 </a:t>
            </a:r>
            <a:r>
              <a:rPr lang="de-DE" sz="1700" dirty="0">
                <a:latin typeface="Times New Roman" panose="02020603050405020304" pitchFamily="18" charset="0"/>
                <a:cs typeface="Times New Roman" panose="02020603050405020304" pitchFamily="18" charset="0"/>
              </a:rPr>
              <a:t>Parallelstellen </a:t>
            </a:r>
            <a:r>
              <a:rPr lang="de-DE" sz="1700" dirty="0">
                <a:latin typeface="Times New Roman"/>
                <a:cs typeface="Times New Roman"/>
              </a:rPr>
              <a:t>→ mögliche</a:t>
            </a:r>
            <a:r>
              <a:rPr lang="de-DE" sz="1700" dirty="0">
                <a:latin typeface="Times New Roman" panose="02020603050405020304" pitchFamily="18" charset="0"/>
                <a:cs typeface="Times New Roman" panose="02020603050405020304" pitchFamily="18" charset="0"/>
              </a:rPr>
              <a:t> Abhängigkeit</a:t>
            </a:r>
            <a:r>
              <a:rPr lang="de-DE" sz="1700" dirty="0" smtClean="0">
                <a:latin typeface="Times New Roman" panose="02020603050405020304" pitchFamily="18" charset="0"/>
                <a:cs typeface="Times New Roman" panose="02020603050405020304" pitchFamily="18" charset="0"/>
              </a:rPr>
              <a:t/>
            </a:r>
            <a:br>
              <a:rPr lang="de-DE" sz="1700" dirty="0" smtClean="0">
                <a:latin typeface="Times New Roman" panose="02020603050405020304" pitchFamily="18" charset="0"/>
                <a:cs typeface="Times New Roman" panose="02020603050405020304" pitchFamily="18" charset="0"/>
              </a:rPr>
            </a:br>
            <a:r>
              <a:rPr lang="de-DE" sz="1700" dirty="0">
                <a:latin typeface="Times New Roman" panose="02020603050405020304" pitchFamily="18" charset="0"/>
                <a:cs typeface="Times New Roman" panose="02020603050405020304" pitchFamily="18" charset="0"/>
              </a:rPr>
              <a:t>Anonym</a:t>
            </a:r>
            <a:r>
              <a:rPr lang="de-DE" sz="1700" dirty="0" smtClean="0">
                <a:latin typeface="Times New Roman" panose="02020603050405020304" pitchFamily="18" charset="0"/>
                <a:cs typeface="Times New Roman" panose="02020603050405020304" pitchFamily="18" charset="0"/>
              </a:rPr>
              <a:t>, </a:t>
            </a:r>
            <a:r>
              <a:rPr lang="de-DE" sz="1700" i="1" dirty="0" smtClean="0">
                <a:latin typeface="Times New Roman" panose="02020603050405020304" pitchFamily="18" charset="0"/>
                <a:cs typeface="Times New Roman" panose="02020603050405020304" pitchFamily="18" charset="0"/>
              </a:rPr>
              <a:t>Karlmeinet</a:t>
            </a:r>
            <a:r>
              <a:rPr lang="de-DE" sz="1700" dirty="0" smtClean="0">
                <a:latin typeface="Times New Roman" panose="02020603050405020304" pitchFamily="18" charset="0"/>
                <a:cs typeface="Times New Roman" panose="02020603050405020304" pitchFamily="18" charset="0"/>
              </a:rPr>
              <a:t> </a:t>
            </a:r>
            <a:r>
              <a:rPr lang="de-DE" sz="1700" dirty="0">
                <a:latin typeface="Times New Roman" panose="02020603050405020304" pitchFamily="18" charset="0"/>
                <a:cs typeface="Times New Roman" panose="02020603050405020304" pitchFamily="18" charset="0"/>
              </a:rPr>
              <a:t>(1320/1340</a:t>
            </a:r>
            <a:r>
              <a:rPr lang="de-DE" sz="1700" dirty="0" smtClean="0">
                <a:latin typeface="Times New Roman" panose="02020603050405020304" pitchFamily="18" charset="0"/>
                <a:cs typeface="Times New Roman" panose="02020603050405020304" pitchFamily="18" charset="0"/>
              </a:rPr>
              <a:t>): 8 </a:t>
            </a:r>
            <a:r>
              <a:rPr lang="de-DE" sz="1700" dirty="0">
                <a:latin typeface="Times New Roman" panose="02020603050405020304" pitchFamily="18" charset="0"/>
                <a:cs typeface="Times New Roman" panose="02020603050405020304" pitchFamily="18" charset="0"/>
              </a:rPr>
              <a:t>Parallelstellen </a:t>
            </a:r>
            <a:r>
              <a:rPr lang="de-DE" sz="1700" dirty="0">
                <a:latin typeface="Times New Roman"/>
                <a:cs typeface="Times New Roman"/>
              </a:rPr>
              <a:t>→ mögliche</a:t>
            </a:r>
            <a:r>
              <a:rPr lang="de-DE" sz="1700" dirty="0">
                <a:latin typeface="Times New Roman" panose="02020603050405020304" pitchFamily="18" charset="0"/>
                <a:cs typeface="Times New Roman" panose="02020603050405020304" pitchFamily="18" charset="0"/>
              </a:rPr>
              <a:t> </a:t>
            </a:r>
            <a:r>
              <a:rPr lang="de-DE" sz="1700" dirty="0" smtClean="0">
                <a:latin typeface="Times New Roman" panose="02020603050405020304" pitchFamily="18" charset="0"/>
                <a:cs typeface="Times New Roman" panose="02020603050405020304" pitchFamily="18" charset="0"/>
              </a:rPr>
              <a:t>Abhängigkeit</a:t>
            </a:r>
            <a:endParaRPr lang="da-DK" sz="1700" dirty="0"/>
          </a:p>
        </p:txBody>
      </p:sp>
    </p:spTree>
    <p:extLst>
      <p:ext uri="{BB962C8B-B14F-4D97-AF65-F5344CB8AC3E}">
        <p14:creationId xmlns:p14="http://schemas.microsoft.com/office/powerpoint/2010/main" val="3683162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ctrTitle"/>
          </p:nvPr>
        </p:nvSpPr>
        <p:spPr>
          <a:xfrm>
            <a:off x="179512" y="620688"/>
            <a:ext cx="9433048" cy="5139952"/>
          </a:xfrm>
        </p:spPr>
        <p:txBody>
          <a:bodyPr>
            <a:noAutofit/>
          </a:bodyPr>
          <a:lstStyle/>
          <a:p>
            <a:pPr algn="l"/>
            <a:r>
              <a:rPr lang="de-DE" sz="2200" b="1" dirty="0" smtClean="0">
                <a:latin typeface="Times New Roman" panose="02020603050405020304" pitchFamily="18" charset="0"/>
                <a:cs typeface="Times New Roman" panose="02020603050405020304" pitchFamily="18" charset="0"/>
              </a:rPr>
              <a:t>17 </a:t>
            </a:r>
            <a:r>
              <a:rPr lang="de-DE" sz="2200" b="1" dirty="0">
                <a:latin typeface="Times New Roman" panose="02020603050405020304" pitchFamily="18" charset="0"/>
                <a:cs typeface="Times New Roman" panose="02020603050405020304" pitchFamily="18" charset="0"/>
              </a:rPr>
              <a:t>namhafte Hinweise auf Heinrich von </a:t>
            </a:r>
            <a:r>
              <a:rPr lang="de-DE" sz="2200" b="1" dirty="0" err="1">
                <a:latin typeface="Times New Roman" panose="02020603050405020304" pitchFamily="18" charset="0"/>
                <a:cs typeface="Times New Roman" panose="02020603050405020304" pitchFamily="18" charset="0"/>
              </a:rPr>
              <a:t>Veldeke</a:t>
            </a:r>
            <a:r>
              <a:rPr lang="da-DK" sz="2200" dirty="0">
                <a:latin typeface="Times New Roman" panose="02020603050405020304" pitchFamily="18" charset="0"/>
                <a:cs typeface="Times New Roman" panose="02020603050405020304" pitchFamily="18" charset="0"/>
              </a:rPr>
              <a:t/>
            </a:r>
            <a:br>
              <a:rPr lang="da-DK" sz="2200" dirty="0">
                <a:latin typeface="Times New Roman" panose="02020603050405020304" pitchFamily="18" charset="0"/>
                <a:cs typeface="Times New Roman" panose="02020603050405020304" pitchFamily="18" charset="0"/>
              </a:rPr>
            </a:br>
            <a:r>
              <a:rPr lang="de-DE" sz="1700" dirty="0">
                <a:latin typeface="Times New Roman" panose="02020603050405020304" pitchFamily="18" charset="0"/>
                <a:cs typeface="Times New Roman" panose="02020603050405020304" pitchFamily="18" charset="0"/>
              </a:rPr>
              <a:t>Versangaben nach </a:t>
            </a:r>
            <a:r>
              <a:rPr lang="de-DE" sz="1700" dirty="0" smtClean="0">
                <a:latin typeface="Times New Roman" panose="02020603050405020304" pitchFamily="18" charset="0"/>
                <a:cs typeface="Times New Roman" panose="02020603050405020304" pitchFamily="18" charset="0"/>
              </a:rPr>
              <a:t>den maßgeblichen Editionen und</a:t>
            </a:r>
            <a:r>
              <a:rPr lang="da-DK" sz="1700" dirty="0">
                <a:latin typeface="Times New Roman" panose="02020603050405020304" pitchFamily="18" charset="0"/>
                <a:cs typeface="Times New Roman" panose="02020603050405020304" pitchFamily="18" charset="0"/>
              </a:rPr>
              <a:t> </a:t>
            </a:r>
            <a:r>
              <a:rPr lang="de-DE" sz="1700" dirty="0" smtClean="0">
                <a:latin typeface="Times New Roman" panose="02020603050405020304" pitchFamily="18" charset="0"/>
                <a:cs typeface="Times New Roman" panose="02020603050405020304" pitchFamily="18" charset="0"/>
              </a:rPr>
              <a:t>Datierung </a:t>
            </a:r>
            <a:r>
              <a:rPr lang="de-DE" sz="1700" dirty="0">
                <a:latin typeface="Times New Roman" panose="02020603050405020304" pitchFamily="18" charset="0"/>
                <a:cs typeface="Times New Roman" panose="02020603050405020304" pitchFamily="18" charset="0"/>
              </a:rPr>
              <a:t>nach heutigem </a:t>
            </a:r>
            <a:r>
              <a:rPr lang="de-DE" sz="1700" dirty="0" smtClean="0">
                <a:latin typeface="Times New Roman" panose="02020603050405020304" pitchFamily="18" charset="0"/>
                <a:cs typeface="Times New Roman" panose="02020603050405020304" pitchFamily="18" charset="0"/>
              </a:rPr>
              <a:t>Forschungsstand,</a:t>
            </a:r>
            <a:br>
              <a:rPr lang="de-DE" sz="1700" dirty="0" smtClean="0">
                <a:latin typeface="Times New Roman" panose="02020603050405020304" pitchFamily="18" charset="0"/>
                <a:cs typeface="Times New Roman" panose="02020603050405020304" pitchFamily="18" charset="0"/>
              </a:rPr>
            </a:br>
            <a:r>
              <a:rPr lang="de-DE" sz="1700" dirty="0" smtClean="0">
                <a:latin typeface="Times New Roman" panose="02020603050405020304" pitchFamily="18" charset="0"/>
                <a:cs typeface="Times New Roman" panose="02020603050405020304" pitchFamily="18" charset="0"/>
              </a:rPr>
              <a:t>ohne </a:t>
            </a:r>
            <a:r>
              <a:rPr lang="de-DE" sz="1700" dirty="0" err="1" smtClean="0">
                <a:latin typeface="Times New Roman" panose="02020603050405020304" pitchFamily="18" charset="0"/>
                <a:cs typeface="Times New Roman" panose="02020603050405020304" pitchFamily="18" charset="0"/>
              </a:rPr>
              <a:t>Nachtigalls</a:t>
            </a:r>
            <a:r>
              <a:rPr lang="de-DE" sz="1700" dirty="0" smtClean="0">
                <a:latin typeface="Times New Roman" panose="02020603050405020304" pitchFamily="18" charset="0"/>
                <a:cs typeface="Times New Roman" panose="02020603050405020304" pitchFamily="18" charset="0"/>
              </a:rPr>
              <a:t> </a:t>
            </a:r>
            <a:r>
              <a:rPr lang="de-DE" sz="1700" i="1" dirty="0" err="1" smtClean="0">
                <a:latin typeface="Times New Roman" panose="02020603050405020304" pitchFamily="18" charset="0"/>
                <a:cs typeface="Times New Roman" panose="02020603050405020304" pitchFamily="18" charset="0"/>
              </a:rPr>
              <a:t>graff</a:t>
            </a:r>
            <a:r>
              <a:rPr lang="de-DE" sz="1700" i="1" dirty="0" smtClean="0">
                <a:latin typeface="Times New Roman" panose="02020603050405020304" pitchFamily="18" charset="0"/>
                <a:cs typeface="Times New Roman" panose="02020603050405020304" pitchFamily="18" charset="0"/>
              </a:rPr>
              <a:t> </a:t>
            </a:r>
            <a:r>
              <a:rPr lang="de-DE" sz="1700" i="1" dirty="0">
                <a:latin typeface="Times New Roman" panose="02020603050405020304" pitchFamily="18" charset="0"/>
                <a:cs typeface="Times New Roman" panose="02020603050405020304" pitchFamily="18" charset="0"/>
              </a:rPr>
              <a:t>von </a:t>
            </a:r>
            <a:r>
              <a:rPr lang="de-DE" sz="1700" i="1" dirty="0" err="1" smtClean="0">
                <a:latin typeface="Times New Roman" panose="02020603050405020304" pitchFamily="18" charset="0"/>
                <a:cs typeface="Times New Roman" panose="02020603050405020304" pitchFamily="18" charset="0"/>
              </a:rPr>
              <a:t>Veldeneck</a:t>
            </a:r>
            <a:r>
              <a:rPr lang="de-DE" sz="1700" i="1" dirty="0" smtClean="0">
                <a:latin typeface="Times New Roman" panose="02020603050405020304" pitchFamily="18" charset="0"/>
                <a:cs typeface="Times New Roman" panose="02020603050405020304" pitchFamily="18" charset="0"/>
              </a:rPr>
              <a:t> </a:t>
            </a:r>
            <a:r>
              <a:rPr lang="de-DE" sz="1700" dirty="0" smtClean="0">
                <a:latin typeface="Times New Roman" panose="02020603050405020304" pitchFamily="18" charset="0"/>
                <a:cs typeface="Times New Roman" panose="02020603050405020304" pitchFamily="18" charset="0"/>
              </a:rPr>
              <a:t>(1435/1485</a:t>
            </a:r>
            <a:r>
              <a:rPr lang="de-DE" sz="1700" dirty="0">
                <a:latin typeface="Times New Roman" panose="02020603050405020304" pitchFamily="18" charset="0"/>
                <a:cs typeface="Times New Roman" panose="02020603050405020304" pitchFamily="18" charset="0"/>
              </a:rPr>
              <a:t>) </a:t>
            </a:r>
            <a:r>
              <a:rPr lang="de-DE" sz="1700" dirty="0" smtClean="0">
                <a:latin typeface="Times New Roman" panose="02020603050405020304" pitchFamily="18" charset="0"/>
                <a:cs typeface="Times New Roman" panose="02020603050405020304" pitchFamily="18" charset="0"/>
              </a:rPr>
              <a:t>und </a:t>
            </a:r>
            <a:r>
              <a:rPr lang="de-DE" sz="1700" dirty="0">
                <a:latin typeface="Times New Roman" panose="02020603050405020304" pitchFamily="18" charset="0"/>
                <a:cs typeface="Times New Roman" panose="02020603050405020304" pitchFamily="18" charset="0"/>
              </a:rPr>
              <a:t>Hans </a:t>
            </a:r>
            <a:r>
              <a:rPr lang="de-DE" sz="1700" dirty="0" err="1" smtClean="0">
                <a:latin typeface="Times New Roman" panose="02020603050405020304" pitchFamily="18" charset="0"/>
                <a:cs typeface="Times New Roman" panose="02020603050405020304" pitchFamily="18" charset="0"/>
              </a:rPr>
              <a:t>Folz</a:t>
            </a:r>
            <a:r>
              <a:rPr lang="de-DE" sz="1700" dirty="0" smtClean="0">
                <a:latin typeface="Times New Roman" panose="02020603050405020304" pitchFamily="18" charset="0"/>
                <a:cs typeface="Times New Roman" panose="02020603050405020304" pitchFamily="18" charset="0"/>
              </a:rPr>
              <a:t>‘ </a:t>
            </a:r>
            <a:r>
              <a:rPr lang="de-DE" sz="1700" i="1" dirty="0" err="1" smtClean="0">
                <a:latin typeface="Times New Roman" panose="02020603050405020304" pitchFamily="18" charset="0"/>
                <a:cs typeface="Times New Roman" panose="02020603050405020304" pitchFamily="18" charset="0"/>
              </a:rPr>
              <a:t>grof</a:t>
            </a:r>
            <a:r>
              <a:rPr lang="de-DE" sz="1700" i="1" dirty="0" smtClean="0">
                <a:latin typeface="Times New Roman" panose="02020603050405020304" pitchFamily="18" charset="0"/>
                <a:cs typeface="Times New Roman" panose="02020603050405020304" pitchFamily="18" charset="0"/>
              </a:rPr>
              <a:t> </a:t>
            </a:r>
            <a:r>
              <a:rPr lang="de-DE" sz="1700" i="1" dirty="0">
                <a:latin typeface="Times New Roman" panose="02020603050405020304" pitchFamily="18" charset="0"/>
                <a:cs typeface="Times New Roman" panose="02020603050405020304" pitchFamily="18" charset="0"/>
              </a:rPr>
              <a:t>von </a:t>
            </a:r>
            <a:r>
              <a:rPr lang="de-DE" sz="1700" i="1" dirty="0" err="1" smtClean="0">
                <a:latin typeface="Times New Roman" panose="02020603050405020304" pitchFamily="18" charset="0"/>
                <a:cs typeface="Times New Roman" panose="02020603050405020304" pitchFamily="18" charset="0"/>
              </a:rPr>
              <a:t>Seldneck</a:t>
            </a:r>
            <a:r>
              <a:rPr lang="de-DE" sz="1700" i="1" dirty="0" smtClean="0">
                <a:latin typeface="Times New Roman" panose="02020603050405020304" pitchFamily="18" charset="0"/>
                <a:cs typeface="Times New Roman" panose="02020603050405020304" pitchFamily="18" charset="0"/>
              </a:rPr>
              <a:t> </a:t>
            </a:r>
            <a:r>
              <a:rPr lang="de-DE" sz="1700" dirty="0" smtClean="0">
                <a:latin typeface="Times New Roman" panose="02020603050405020304" pitchFamily="18" charset="0"/>
                <a:cs typeface="Times New Roman" panose="02020603050405020304" pitchFamily="18" charset="0"/>
              </a:rPr>
              <a:t>(1459/1513)</a:t>
            </a:r>
            <a:r>
              <a:rPr lang="da-DK" sz="1700" dirty="0">
                <a:latin typeface="Times New Roman" panose="02020603050405020304" pitchFamily="18" charset="0"/>
                <a:cs typeface="Times New Roman" panose="02020603050405020304" pitchFamily="18" charset="0"/>
              </a:rPr>
              <a:t/>
            </a:r>
            <a:br>
              <a:rPr lang="da-DK" sz="1700" dirty="0">
                <a:latin typeface="Times New Roman" panose="02020603050405020304" pitchFamily="18" charset="0"/>
                <a:cs typeface="Times New Roman" panose="02020603050405020304" pitchFamily="18" charset="0"/>
              </a:rPr>
            </a:br>
            <a:r>
              <a:rPr lang="de-DE" sz="1600" dirty="0">
                <a:latin typeface="Times New Roman" panose="02020603050405020304" pitchFamily="18" charset="0"/>
                <a:cs typeface="Times New Roman" panose="02020603050405020304" pitchFamily="18" charset="0"/>
              </a:rPr>
              <a:t> </a:t>
            </a:r>
            <a:r>
              <a:rPr lang="da-DK" sz="2200" dirty="0">
                <a:latin typeface="Times New Roman" panose="02020603050405020304" pitchFamily="18" charset="0"/>
                <a:cs typeface="Times New Roman" panose="02020603050405020304" pitchFamily="18" charset="0"/>
              </a:rPr>
              <a:t/>
            </a:r>
            <a:br>
              <a:rPr lang="da-DK" sz="2200" dirty="0">
                <a:latin typeface="Times New Roman" panose="02020603050405020304" pitchFamily="18" charset="0"/>
                <a:cs typeface="Times New Roman" panose="02020603050405020304" pitchFamily="18" charset="0"/>
              </a:rPr>
            </a:br>
            <a:r>
              <a:rPr lang="de-DE" sz="2200" dirty="0" err="1">
                <a:latin typeface="Times New Roman" panose="02020603050405020304" pitchFamily="18" charset="0"/>
                <a:cs typeface="Times New Roman" panose="02020603050405020304" pitchFamily="18" charset="0"/>
              </a:rPr>
              <a:t>Herbort</a:t>
            </a:r>
            <a:r>
              <a:rPr lang="de-DE" sz="2200" dirty="0">
                <a:latin typeface="Times New Roman" panose="02020603050405020304" pitchFamily="18" charset="0"/>
                <a:cs typeface="Times New Roman" panose="02020603050405020304" pitchFamily="18" charset="0"/>
              </a:rPr>
              <a:t> von Fritzlar, </a:t>
            </a:r>
            <a:r>
              <a:rPr lang="de-DE" sz="2200" i="1" dirty="0" err="1">
                <a:latin typeface="Times New Roman" panose="02020603050405020304" pitchFamily="18" charset="0"/>
                <a:cs typeface="Times New Roman" panose="02020603050405020304" pitchFamily="18" charset="0"/>
              </a:rPr>
              <a:t>Liet</a:t>
            </a:r>
            <a:r>
              <a:rPr lang="de-DE" sz="2200" i="1" dirty="0">
                <a:latin typeface="Times New Roman" panose="02020603050405020304" pitchFamily="18" charset="0"/>
                <a:cs typeface="Times New Roman" panose="02020603050405020304" pitchFamily="18" charset="0"/>
              </a:rPr>
              <a:t> von </a:t>
            </a:r>
            <a:r>
              <a:rPr lang="de-DE" sz="2200" i="1" dirty="0" err="1">
                <a:latin typeface="Times New Roman" panose="02020603050405020304" pitchFamily="18" charset="0"/>
                <a:cs typeface="Times New Roman" panose="02020603050405020304" pitchFamily="18" charset="0"/>
              </a:rPr>
              <a:t>Troye</a:t>
            </a:r>
            <a:r>
              <a:rPr lang="de-DE" sz="2200" dirty="0">
                <a:latin typeface="Times New Roman" panose="02020603050405020304" pitchFamily="18" charset="0"/>
                <a:cs typeface="Times New Roman" panose="02020603050405020304" pitchFamily="18" charset="0"/>
              </a:rPr>
              <a:t> (1190/1217): V. 17381</a:t>
            </a:r>
            <a:r>
              <a:rPr lang="da-DK" sz="2200" dirty="0">
                <a:latin typeface="Times New Roman" panose="02020603050405020304" pitchFamily="18" charset="0"/>
                <a:cs typeface="Times New Roman" panose="02020603050405020304" pitchFamily="18" charset="0"/>
              </a:rPr>
              <a:t/>
            </a:r>
            <a:br>
              <a:rPr lang="da-DK" sz="2200" dirty="0">
                <a:latin typeface="Times New Roman" panose="02020603050405020304" pitchFamily="18" charset="0"/>
                <a:cs typeface="Times New Roman" panose="02020603050405020304" pitchFamily="18" charset="0"/>
              </a:rPr>
            </a:br>
            <a:r>
              <a:rPr lang="de-DE" sz="2200" dirty="0">
                <a:latin typeface="Times New Roman" panose="02020603050405020304" pitchFamily="18" charset="0"/>
                <a:cs typeface="Times New Roman" panose="02020603050405020304" pitchFamily="18" charset="0"/>
              </a:rPr>
              <a:t>Wolfram von Eschenbach, </a:t>
            </a:r>
            <a:r>
              <a:rPr lang="de-DE" sz="2200" i="1" dirty="0">
                <a:latin typeface="Times New Roman" panose="02020603050405020304" pitchFamily="18" charset="0"/>
                <a:cs typeface="Times New Roman" panose="02020603050405020304" pitchFamily="18" charset="0"/>
              </a:rPr>
              <a:t>Parzival</a:t>
            </a:r>
            <a:r>
              <a:rPr lang="de-DE" sz="2200" dirty="0">
                <a:latin typeface="Times New Roman" panose="02020603050405020304" pitchFamily="18" charset="0"/>
                <a:cs typeface="Times New Roman" panose="02020603050405020304" pitchFamily="18" charset="0"/>
              </a:rPr>
              <a:t> (1205/1215): V. 292,18, 404,29</a:t>
            </a:r>
            <a:r>
              <a:rPr lang="da-DK" sz="2200" dirty="0">
                <a:latin typeface="Times New Roman" panose="02020603050405020304" pitchFamily="18" charset="0"/>
                <a:cs typeface="Times New Roman" panose="02020603050405020304" pitchFamily="18" charset="0"/>
              </a:rPr>
              <a:t/>
            </a:r>
            <a:br>
              <a:rPr lang="da-DK" sz="2200" dirty="0">
                <a:latin typeface="Times New Roman" panose="02020603050405020304" pitchFamily="18" charset="0"/>
                <a:cs typeface="Times New Roman" panose="02020603050405020304" pitchFamily="18" charset="0"/>
              </a:rPr>
            </a:br>
            <a:r>
              <a:rPr lang="de-DE" sz="2200" dirty="0">
                <a:latin typeface="Times New Roman" panose="02020603050405020304" pitchFamily="18" charset="0"/>
                <a:cs typeface="Times New Roman" panose="02020603050405020304" pitchFamily="18" charset="0"/>
              </a:rPr>
              <a:t>Gottfried von Straßburg, </a:t>
            </a:r>
            <a:r>
              <a:rPr lang="de-DE" sz="2200" i="1" dirty="0">
                <a:latin typeface="Times New Roman" panose="02020603050405020304" pitchFamily="18" charset="0"/>
                <a:cs typeface="Times New Roman" panose="02020603050405020304" pitchFamily="18" charset="0"/>
              </a:rPr>
              <a:t>Tristan</a:t>
            </a:r>
            <a:r>
              <a:rPr lang="de-DE" sz="2200" dirty="0">
                <a:latin typeface="Times New Roman" panose="02020603050405020304" pitchFamily="18" charset="0"/>
                <a:cs typeface="Times New Roman" panose="02020603050405020304" pitchFamily="18" charset="0"/>
              </a:rPr>
              <a:t> (1210/1215): V. 4726</a:t>
            </a:r>
            <a:r>
              <a:rPr lang="da-DK" sz="2200" dirty="0">
                <a:latin typeface="Times New Roman" panose="02020603050405020304" pitchFamily="18" charset="0"/>
                <a:cs typeface="Times New Roman" panose="02020603050405020304" pitchFamily="18" charset="0"/>
              </a:rPr>
              <a:t/>
            </a:r>
            <a:br>
              <a:rPr lang="da-DK" sz="2200" dirty="0">
                <a:latin typeface="Times New Roman" panose="02020603050405020304" pitchFamily="18" charset="0"/>
                <a:cs typeface="Times New Roman" panose="02020603050405020304" pitchFamily="18" charset="0"/>
              </a:rPr>
            </a:br>
            <a:r>
              <a:rPr lang="de-DE" sz="2200" dirty="0">
                <a:latin typeface="Times New Roman" panose="02020603050405020304" pitchFamily="18" charset="0"/>
                <a:cs typeface="Times New Roman" panose="02020603050405020304" pitchFamily="18" charset="0"/>
              </a:rPr>
              <a:t>Wolfram von Eschenbach, </a:t>
            </a:r>
            <a:r>
              <a:rPr lang="de-DE" sz="2200" i="1" dirty="0">
                <a:latin typeface="Times New Roman" panose="02020603050405020304" pitchFamily="18" charset="0"/>
                <a:cs typeface="Times New Roman" panose="02020603050405020304" pitchFamily="18" charset="0"/>
              </a:rPr>
              <a:t>Willehalm</a:t>
            </a:r>
            <a:r>
              <a:rPr lang="de-DE" sz="2200" dirty="0">
                <a:latin typeface="Times New Roman" panose="02020603050405020304" pitchFamily="18" charset="0"/>
                <a:cs typeface="Times New Roman" panose="02020603050405020304" pitchFamily="18" charset="0"/>
              </a:rPr>
              <a:t> (1215/1220): V. 76,25</a:t>
            </a:r>
            <a:r>
              <a:rPr lang="da-DK" sz="2200" dirty="0">
                <a:latin typeface="Times New Roman" panose="02020603050405020304" pitchFamily="18" charset="0"/>
                <a:cs typeface="Times New Roman" panose="02020603050405020304" pitchFamily="18" charset="0"/>
              </a:rPr>
              <a:t/>
            </a:r>
            <a:br>
              <a:rPr lang="da-DK" sz="2200" dirty="0">
                <a:latin typeface="Times New Roman" panose="02020603050405020304" pitchFamily="18" charset="0"/>
                <a:cs typeface="Times New Roman" panose="02020603050405020304" pitchFamily="18" charset="0"/>
              </a:rPr>
            </a:br>
            <a:r>
              <a:rPr lang="de-DE" sz="2200" dirty="0">
                <a:latin typeface="Times New Roman" panose="02020603050405020304" pitchFamily="18" charset="0"/>
                <a:cs typeface="Times New Roman" panose="02020603050405020304" pitchFamily="18" charset="0"/>
              </a:rPr>
              <a:t>Rudolf von Ems, </a:t>
            </a:r>
            <a:r>
              <a:rPr lang="de-DE" sz="2200" i="1" dirty="0">
                <a:latin typeface="Times New Roman" panose="02020603050405020304" pitchFamily="18" charset="0"/>
                <a:cs typeface="Times New Roman" panose="02020603050405020304" pitchFamily="18" charset="0"/>
              </a:rPr>
              <a:t>Willehalm von </a:t>
            </a:r>
            <a:r>
              <a:rPr lang="de-DE" sz="2200" i="1" dirty="0" err="1">
                <a:latin typeface="Times New Roman" panose="02020603050405020304" pitchFamily="18" charset="0"/>
                <a:cs typeface="Times New Roman" panose="02020603050405020304" pitchFamily="18" charset="0"/>
              </a:rPr>
              <a:t>Orlens</a:t>
            </a:r>
            <a:r>
              <a:rPr lang="de-DE" sz="2200" dirty="0">
                <a:latin typeface="Times New Roman" panose="02020603050405020304" pitchFamily="18" charset="0"/>
                <a:cs typeface="Times New Roman" panose="02020603050405020304" pitchFamily="18" charset="0"/>
              </a:rPr>
              <a:t> (1230/1245): V. 2173</a:t>
            </a:r>
            <a:r>
              <a:rPr lang="da-DK" sz="2200" dirty="0">
                <a:latin typeface="Times New Roman" panose="02020603050405020304" pitchFamily="18" charset="0"/>
                <a:cs typeface="Times New Roman" panose="02020603050405020304" pitchFamily="18" charset="0"/>
              </a:rPr>
              <a:t/>
            </a:r>
            <a:br>
              <a:rPr lang="da-DK" sz="2200" dirty="0">
                <a:latin typeface="Times New Roman" panose="02020603050405020304" pitchFamily="18" charset="0"/>
                <a:cs typeface="Times New Roman" panose="02020603050405020304" pitchFamily="18" charset="0"/>
              </a:rPr>
            </a:br>
            <a:r>
              <a:rPr lang="de-DE" sz="2200" dirty="0" err="1">
                <a:latin typeface="Times New Roman" panose="02020603050405020304" pitchFamily="18" charset="0"/>
                <a:cs typeface="Times New Roman" panose="02020603050405020304" pitchFamily="18" charset="0"/>
              </a:rPr>
              <a:t>Reinbot</a:t>
            </a:r>
            <a:r>
              <a:rPr lang="de-DE" sz="2200" dirty="0">
                <a:latin typeface="Times New Roman" panose="02020603050405020304" pitchFamily="18" charset="0"/>
                <a:cs typeface="Times New Roman" panose="02020603050405020304" pitchFamily="18" charset="0"/>
              </a:rPr>
              <a:t> von </a:t>
            </a:r>
            <a:r>
              <a:rPr lang="de-DE" sz="2200" dirty="0" err="1">
                <a:latin typeface="Times New Roman" panose="02020603050405020304" pitchFamily="18" charset="0"/>
                <a:cs typeface="Times New Roman" panose="02020603050405020304" pitchFamily="18" charset="0"/>
              </a:rPr>
              <a:t>Durne</a:t>
            </a:r>
            <a:r>
              <a:rPr lang="de-DE" sz="2200" dirty="0">
                <a:latin typeface="Times New Roman" panose="02020603050405020304" pitchFamily="18" charset="0"/>
                <a:cs typeface="Times New Roman" panose="02020603050405020304" pitchFamily="18" charset="0"/>
              </a:rPr>
              <a:t>, </a:t>
            </a:r>
            <a:r>
              <a:rPr lang="de-DE" sz="2200" i="1" dirty="0">
                <a:latin typeface="Times New Roman" panose="02020603050405020304" pitchFamily="18" charset="0"/>
                <a:cs typeface="Times New Roman" panose="02020603050405020304" pitchFamily="18" charset="0"/>
              </a:rPr>
              <a:t>Der </a:t>
            </a:r>
            <a:r>
              <a:rPr lang="de-DE" sz="2200" i="1" dirty="0" smtClean="0">
                <a:latin typeface="Times New Roman" panose="02020603050405020304" pitchFamily="18" charset="0"/>
                <a:cs typeface="Times New Roman" panose="02020603050405020304" pitchFamily="18" charset="0"/>
              </a:rPr>
              <a:t>Heilige </a:t>
            </a:r>
            <a:r>
              <a:rPr lang="de-DE" sz="2200" i="1" dirty="0">
                <a:latin typeface="Times New Roman" panose="02020603050405020304" pitchFamily="18" charset="0"/>
                <a:cs typeface="Times New Roman" panose="02020603050405020304" pitchFamily="18" charset="0"/>
              </a:rPr>
              <a:t>Georg</a:t>
            </a:r>
            <a:r>
              <a:rPr lang="de-DE" sz="2200" dirty="0">
                <a:latin typeface="Times New Roman" panose="02020603050405020304" pitchFamily="18" charset="0"/>
                <a:cs typeface="Times New Roman" panose="02020603050405020304" pitchFamily="18" charset="0"/>
              </a:rPr>
              <a:t> (1231/1256): V. 694</a:t>
            </a:r>
            <a:r>
              <a:rPr lang="da-DK" sz="2200" dirty="0">
                <a:latin typeface="Times New Roman" panose="02020603050405020304" pitchFamily="18" charset="0"/>
                <a:cs typeface="Times New Roman" panose="02020603050405020304" pitchFamily="18" charset="0"/>
              </a:rPr>
              <a:t/>
            </a:r>
            <a:br>
              <a:rPr lang="da-DK" sz="2200" dirty="0">
                <a:latin typeface="Times New Roman" panose="02020603050405020304" pitchFamily="18" charset="0"/>
                <a:cs typeface="Times New Roman" panose="02020603050405020304" pitchFamily="18" charset="0"/>
              </a:rPr>
            </a:br>
            <a:r>
              <a:rPr lang="de-DE" sz="2200" dirty="0">
                <a:latin typeface="Times New Roman" panose="02020603050405020304" pitchFamily="18" charset="0"/>
                <a:cs typeface="Times New Roman" panose="02020603050405020304" pitchFamily="18" charset="0"/>
              </a:rPr>
              <a:t>Der </a:t>
            </a:r>
            <a:r>
              <a:rPr lang="de-DE" sz="2200" dirty="0" err="1">
                <a:latin typeface="Times New Roman" panose="02020603050405020304" pitchFamily="18" charset="0"/>
                <a:cs typeface="Times New Roman" panose="02020603050405020304" pitchFamily="18" charset="0"/>
              </a:rPr>
              <a:t>Marner</a:t>
            </a:r>
            <a:r>
              <a:rPr lang="de-DE" sz="2200" dirty="0">
                <a:latin typeface="Times New Roman" panose="02020603050405020304" pitchFamily="18" charset="0"/>
                <a:cs typeface="Times New Roman" panose="02020603050405020304" pitchFamily="18" charset="0"/>
              </a:rPr>
              <a:t>, </a:t>
            </a:r>
            <a:r>
              <a:rPr lang="de-DE" sz="2200" i="1" dirty="0">
                <a:latin typeface="Times New Roman" panose="02020603050405020304" pitchFamily="18" charset="0"/>
                <a:cs typeface="Times New Roman" panose="02020603050405020304" pitchFamily="18" charset="0"/>
              </a:rPr>
              <a:t>Lebt von der Vogelweide</a:t>
            </a:r>
            <a:r>
              <a:rPr lang="de-DE" sz="2200" dirty="0">
                <a:latin typeface="Times New Roman" panose="02020603050405020304" pitchFamily="18" charset="0"/>
                <a:cs typeface="Times New Roman" panose="02020603050405020304" pitchFamily="18" charset="0"/>
              </a:rPr>
              <a:t> (1231/1287): V. 1,4</a:t>
            </a:r>
            <a:r>
              <a:rPr lang="da-DK" sz="2200" dirty="0">
                <a:latin typeface="Times New Roman" panose="02020603050405020304" pitchFamily="18" charset="0"/>
                <a:cs typeface="Times New Roman" panose="02020603050405020304" pitchFamily="18" charset="0"/>
              </a:rPr>
              <a:t/>
            </a:r>
            <a:br>
              <a:rPr lang="da-DK" sz="2200" dirty="0">
                <a:latin typeface="Times New Roman" panose="02020603050405020304" pitchFamily="18" charset="0"/>
                <a:cs typeface="Times New Roman" panose="02020603050405020304" pitchFamily="18" charset="0"/>
              </a:rPr>
            </a:br>
            <a:r>
              <a:rPr lang="de-DE" sz="2200" dirty="0">
                <a:latin typeface="Times New Roman" panose="02020603050405020304" pitchFamily="18" charset="0"/>
                <a:cs typeface="Times New Roman" panose="02020603050405020304" pitchFamily="18" charset="0"/>
              </a:rPr>
              <a:t>Anonym, </a:t>
            </a:r>
            <a:r>
              <a:rPr lang="de-DE" sz="2200" i="1" dirty="0">
                <a:latin typeface="Times New Roman" panose="02020603050405020304" pitchFamily="18" charset="0"/>
                <a:cs typeface="Times New Roman" panose="02020603050405020304" pitchFamily="18" charset="0"/>
              </a:rPr>
              <a:t>Mauritius</a:t>
            </a:r>
            <a:r>
              <a:rPr lang="de-DE" sz="2200" dirty="0">
                <a:latin typeface="Times New Roman" panose="02020603050405020304" pitchFamily="18" charset="0"/>
                <a:cs typeface="Times New Roman" panose="02020603050405020304" pitchFamily="18" charset="0"/>
              </a:rPr>
              <a:t> (1235/1250): V. 1160</a:t>
            </a:r>
            <a:r>
              <a:rPr lang="da-DK" sz="2200" dirty="0">
                <a:latin typeface="Times New Roman" panose="02020603050405020304" pitchFamily="18" charset="0"/>
                <a:cs typeface="Times New Roman" panose="02020603050405020304" pitchFamily="18" charset="0"/>
              </a:rPr>
              <a:t/>
            </a:r>
            <a:br>
              <a:rPr lang="da-DK" sz="2200" dirty="0">
                <a:latin typeface="Times New Roman" panose="02020603050405020304" pitchFamily="18" charset="0"/>
                <a:cs typeface="Times New Roman" panose="02020603050405020304" pitchFamily="18" charset="0"/>
              </a:rPr>
            </a:br>
            <a:r>
              <a:rPr lang="de-DE" sz="2200" dirty="0">
                <a:latin typeface="Times New Roman" panose="02020603050405020304" pitchFamily="18" charset="0"/>
                <a:cs typeface="Times New Roman" panose="02020603050405020304" pitchFamily="18" charset="0"/>
              </a:rPr>
              <a:t>Rudolf von Ems, </a:t>
            </a:r>
            <a:r>
              <a:rPr lang="de-DE" sz="2200" i="1" dirty="0">
                <a:latin typeface="Times New Roman" panose="02020603050405020304" pitchFamily="18" charset="0"/>
                <a:cs typeface="Times New Roman" panose="02020603050405020304" pitchFamily="18" charset="0"/>
              </a:rPr>
              <a:t>Alexander</a:t>
            </a:r>
            <a:r>
              <a:rPr lang="de-DE" sz="2200" dirty="0">
                <a:latin typeface="Times New Roman" panose="02020603050405020304" pitchFamily="18" charset="0"/>
                <a:cs typeface="Times New Roman" panose="02020603050405020304" pitchFamily="18" charset="0"/>
              </a:rPr>
              <a:t> (1240/1254): V. 3113, 3115</a:t>
            </a:r>
            <a:r>
              <a:rPr lang="da-DK" sz="2200" dirty="0">
                <a:latin typeface="Times New Roman" panose="02020603050405020304" pitchFamily="18" charset="0"/>
                <a:cs typeface="Times New Roman" panose="02020603050405020304" pitchFamily="18" charset="0"/>
              </a:rPr>
              <a:t/>
            </a:r>
            <a:br>
              <a:rPr lang="da-DK" sz="2200" dirty="0">
                <a:latin typeface="Times New Roman" panose="02020603050405020304" pitchFamily="18" charset="0"/>
                <a:cs typeface="Times New Roman" panose="02020603050405020304" pitchFamily="18" charset="0"/>
              </a:rPr>
            </a:br>
            <a:r>
              <a:rPr lang="de-DE" sz="2200" dirty="0">
                <a:latin typeface="Times New Roman" panose="02020603050405020304" pitchFamily="18" charset="0"/>
                <a:cs typeface="Times New Roman" panose="02020603050405020304" pitchFamily="18" charset="0"/>
              </a:rPr>
              <a:t>Albrecht, Der </a:t>
            </a:r>
            <a:r>
              <a:rPr lang="de-DE" sz="2200" i="1" dirty="0">
                <a:latin typeface="Times New Roman" panose="02020603050405020304" pitchFamily="18" charset="0"/>
                <a:cs typeface="Times New Roman" panose="02020603050405020304" pitchFamily="18" charset="0"/>
              </a:rPr>
              <a:t>Jüngere </a:t>
            </a:r>
            <a:r>
              <a:rPr lang="de-DE" sz="2200" i="1" dirty="0" err="1">
                <a:latin typeface="Times New Roman" panose="02020603050405020304" pitchFamily="18" charset="0"/>
                <a:cs typeface="Times New Roman" panose="02020603050405020304" pitchFamily="18" charset="0"/>
              </a:rPr>
              <a:t>Titurel</a:t>
            </a:r>
            <a:r>
              <a:rPr lang="de-DE" sz="2200" dirty="0">
                <a:latin typeface="Times New Roman" panose="02020603050405020304" pitchFamily="18" charset="0"/>
                <a:cs typeface="Times New Roman" panose="02020603050405020304" pitchFamily="18" charset="0"/>
              </a:rPr>
              <a:t> (1260/1275): V. 4889,1</a:t>
            </a:r>
            <a:r>
              <a:rPr lang="da-DK" sz="2200" dirty="0">
                <a:latin typeface="Times New Roman" panose="02020603050405020304" pitchFamily="18" charset="0"/>
                <a:cs typeface="Times New Roman" panose="02020603050405020304" pitchFamily="18" charset="0"/>
              </a:rPr>
              <a:t/>
            </a:r>
            <a:br>
              <a:rPr lang="da-DK" sz="2200" dirty="0">
                <a:latin typeface="Times New Roman" panose="02020603050405020304" pitchFamily="18" charset="0"/>
                <a:cs typeface="Times New Roman" panose="02020603050405020304" pitchFamily="18" charset="0"/>
              </a:rPr>
            </a:br>
            <a:r>
              <a:rPr lang="de-DE" sz="2200" dirty="0" smtClean="0">
                <a:latin typeface="Times New Roman" panose="02020603050405020304" pitchFamily="18" charset="0"/>
                <a:cs typeface="Times New Roman" panose="02020603050405020304" pitchFamily="18" charset="0"/>
              </a:rPr>
              <a:t>Anonym, </a:t>
            </a:r>
            <a:r>
              <a:rPr lang="de-DE" sz="2200" i="1" dirty="0">
                <a:latin typeface="Times New Roman" panose="02020603050405020304" pitchFamily="18" charset="0"/>
                <a:cs typeface="Times New Roman" panose="02020603050405020304" pitchFamily="18" charset="0"/>
              </a:rPr>
              <a:t>Herzog Ernst D</a:t>
            </a:r>
            <a:r>
              <a:rPr lang="de-DE" sz="2200" dirty="0">
                <a:latin typeface="Times New Roman" panose="02020603050405020304" pitchFamily="18" charset="0"/>
                <a:cs typeface="Times New Roman" panose="02020603050405020304" pitchFamily="18" charset="0"/>
              </a:rPr>
              <a:t> (1270/1300): V. 2475</a:t>
            </a:r>
            <a:r>
              <a:rPr lang="da-DK" sz="2200" dirty="0">
                <a:latin typeface="Times New Roman" panose="02020603050405020304" pitchFamily="18" charset="0"/>
                <a:cs typeface="Times New Roman" panose="02020603050405020304" pitchFamily="18" charset="0"/>
              </a:rPr>
              <a:t/>
            </a:r>
            <a:br>
              <a:rPr lang="da-DK" sz="2200" dirty="0">
                <a:latin typeface="Times New Roman" panose="02020603050405020304" pitchFamily="18" charset="0"/>
                <a:cs typeface="Times New Roman" panose="02020603050405020304" pitchFamily="18" charset="0"/>
              </a:rPr>
            </a:br>
            <a:r>
              <a:rPr lang="de-DE" sz="2200" dirty="0">
                <a:latin typeface="Times New Roman" panose="02020603050405020304" pitchFamily="18" charset="0"/>
                <a:cs typeface="Times New Roman" panose="02020603050405020304" pitchFamily="18" charset="0"/>
              </a:rPr>
              <a:t>Anonym,</a:t>
            </a:r>
            <a:r>
              <a:rPr lang="de-DE" sz="2200" i="1" dirty="0">
                <a:latin typeface="Times New Roman" panose="02020603050405020304" pitchFamily="18" charset="0"/>
                <a:cs typeface="Times New Roman" panose="02020603050405020304" pitchFamily="18" charset="0"/>
              </a:rPr>
              <a:t> Der </a:t>
            </a:r>
            <a:r>
              <a:rPr lang="de-DE" sz="2200" i="1" dirty="0" err="1">
                <a:latin typeface="Times New Roman" panose="02020603050405020304" pitchFamily="18" charset="0"/>
                <a:cs typeface="Times New Roman" panose="02020603050405020304" pitchFamily="18" charset="0"/>
              </a:rPr>
              <a:t>Göttweiger</a:t>
            </a:r>
            <a:r>
              <a:rPr lang="de-DE" sz="2200" i="1" dirty="0">
                <a:latin typeface="Times New Roman" panose="02020603050405020304" pitchFamily="18" charset="0"/>
                <a:cs typeface="Times New Roman" panose="02020603050405020304" pitchFamily="18" charset="0"/>
              </a:rPr>
              <a:t> </a:t>
            </a:r>
            <a:r>
              <a:rPr lang="de-DE" sz="2200" i="1" dirty="0" err="1">
                <a:latin typeface="Times New Roman" panose="02020603050405020304" pitchFamily="18" charset="0"/>
                <a:cs typeface="Times New Roman" panose="02020603050405020304" pitchFamily="18" charset="0"/>
              </a:rPr>
              <a:t>Trojanerkrieg</a:t>
            </a:r>
            <a:r>
              <a:rPr lang="de-DE" sz="2200" dirty="0">
                <a:latin typeface="Times New Roman" panose="02020603050405020304" pitchFamily="18" charset="0"/>
                <a:cs typeface="Times New Roman" panose="02020603050405020304" pitchFamily="18" charset="0"/>
              </a:rPr>
              <a:t> (1270/1300): V. 8891, 9931, 21507</a:t>
            </a:r>
            <a:r>
              <a:rPr lang="da-DK" sz="2200" dirty="0">
                <a:latin typeface="Times New Roman" panose="02020603050405020304" pitchFamily="18" charset="0"/>
                <a:cs typeface="Times New Roman" panose="02020603050405020304" pitchFamily="18" charset="0"/>
              </a:rPr>
              <a:t/>
            </a:r>
            <a:br>
              <a:rPr lang="da-DK" sz="2200" dirty="0">
                <a:latin typeface="Times New Roman" panose="02020603050405020304" pitchFamily="18" charset="0"/>
                <a:cs typeface="Times New Roman" panose="02020603050405020304" pitchFamily="18" charset="0"/>
              </a:rPr>
            </a:br>
            <a:r>
              <a:rPr lang="de-DE" sz="2200" dirty="0">
                <a:latin typeface="Times New Roman" panose="02020603050405020304" pitchFamily="18" charset="0"/>
                <a:cs typeface="Times New Roman" panose="02020603050405020304" pitchFamily="18" charset="0"/>
              </a:rPr>
              <a:t>Anonym, </a:t>
            </a:r>
            <a:r>
              <a:rPr lang="de-DE" sz="2200" i="1" dirty="0">
                <a:latin typeface="Times New Roman" panose="02020603050405020304" pitchFamily="18" charset="0"/>
                <a:cs typeface="Times New Roman" panose="02020603050405020304" pitchFamily="18" charset="0"/>
              </a:rPr>
              <a:t>Kunst ist ein edel erbe</a:t>
            </a:r>
            <a:r>
              <a:rPr lang="de-DE" sz="2200" dirty="0">
                <a:latin typeface="Times New Roman" panose="02020603050405020304" pitchFamily="18" charset="0"/>
                <a:cs typeface="Times New Roman" panose="02020603050405020304" pitchFamily="18" charset="0"/>
              </a:rPr>
              <a:t> (1318/1460): V. 3,3</a:t>
            </a:r>
            <a:r>
              <a:rPr lang="da-DK" sz="2200" dirty="0">
                <a:latin typeface="Times New Roman" panose="02020603050405020304" pitchFamily="18" charset="0"/>
                <a:cs typeface="Times New Roman" panose="02020603050405020304" pitchFamily="18" charset="0"/>
              </a:rPr>
              <a:t/>
            </a:r>
            <a:br>
              <a:rPr lang="da-DK" sz="2200" dirty="0">
                <a:latin typeface="Times New Roman" panose="02020603050405020304" pitchFamily="18" charset="0"/>
                <a:cs typeface="Times New Roman" panose="02020603050405020304" pitchFamily="18" charset="0"/>
              </a:rPr>
            </a:br>
            <a:r>
              <a:rPr lang="de-DE" sz="2200" dirty="0">
                <a:latin typeface="Times New Roman" panose="02020603050405020304" pitchFamily="18" charset="0"/>
                <a:cs typeface="Times New Roman" panose="02020603050405020304" pitchFamily="18" charset="0"/>
              </a:rPr>
              <a:t>Jacob </a:t>
            </a:r>
            <a:r>
              <a:rPr lang="de-DE" sz="2200" dirty="0" err="1">
                <a:latin typeface="Times New Roman" panose="02020603050405020304" pitchFamily="18" charset="0"/>
                <a:cs typeface="Times New Roman" panose="02020603050405020304" pitchFamily="18" charset="0"/>
              </a:rPr>
              <a:t>Püterich</a:t>
            </a:r>
            <a:r>
              <a:rPr lang="de-DE" sz="2200" dirty="0">
                <a:latin typeface="Times New Roman" panose="02020603050405020304" pitchFamily="18" charset="0"/>
                <a:cs typeface="Times New Roman" panose="02020603050405020304" pitchFamily="18" charset="0"/>
              </a:rPr>
              <a:t> von </a:t>
            </a:r>
            <a:r>
              <a:rPr lang="de-DE" sz="2200" dirty="0" err="1">
                <a:latin typeface="Times New Roman" panose="02020603050405020304" pitchFamily="18" charset="0"/>
                <a:cs typeface="Times New Roman" panose="02020603050405020304" pitchFamily="18" charset="0"/>
              </a:rPr>
              <a:t>Reichartshausen</a:t>
            </a:r>
            <a:r>
              <a:rPr lang="de-DE" sz="2200" dirty="0">
                <a:latin typeface="Times New Roman" panose="02020603050405020304" pitchFamily="18" charset="0"/>
                <a:cs typeface="Times New Roman" panose="02020603050405020304" pitchFamily="18" charset="0"/>
              </a:rPr>
              <a:t>, </a:t>
            </a:r>
            <a:r>
              <a:rPr lang="de-DE" sz="2200" i="1" dirty="0">
                <a:latin typeface="Times New Roman" panose="02020603050405020304" pitchFamily="18" charset="0"/>
                <a:cs typeface="Times New Roman" panose="02020603050405020304" pitchFamily="18" charset="0"/>
              </a:rPr>
              <a:t>Ehrenbrief</a:t>
            </a:r>
            <a:r>
              <a:rPr lang="de-DE" sz="2200" dirty="0">
                <a:latin typeface="Times New Roman" panose="02020603050405020304" pitchFamily="18" charset="0"/>
                <a:cs typeface="Times New Roman" panose="02020603050405020304" pitchFamily="18" charset="0"/>
              </a:rPr>
              <a:t> (1462): V. </a:t>
            </a:r>
            <a:r>
              <a:rPr lang="de-DE" sz="2200" dirty="0" smtClean="0">
                <a:latin typeface="Times New Roman" panose="02020603050405020304" pitchFamily="18" charset="0"/>
                <a:cs typeface="Times New Roman" panose="02020603050405020304" pitchFamily="18" charset="0"/>
              </a:rPr>
              <a:t>114,4</a:t>
            </a:r>
            <a:endParaRPr lang="da-DK"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8395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5812</TotalTime>
  <Words>91</Words>
  <Application>Microsoft Office PowerPoint</Application>
  <PresentationFormat>Skærmshow (4:3)</PresentationFormat>
  <Paragraphs>11</Paragraphs>
  <Slides>11</Slides>
  <Notes>0</Notes>
  <HiddenSlides>0</HiddenSlides>
  <MMClips>0</MMClips>
  <ScaleCrop>false</ScaleCrop>
  <HeadingPairs>
    <vt:vector size="4" baseType="variant">
      <vt:variant>
        <vt:lpstr>Tema</vt:lpstr>
      </vt:variant>
      <vt:variant>
        <vt:i4>1</vt:i4>
      </vt:variant>
      <vt:variant>
        <vt:lpstr>Diastitler</vt:lpstr>
      </vt:variant>
      <vt:variant>
        <vt:i4>11</vt:i4>
      </vt:variant>
    </vt:vector>
  </HeadingPairs>
  <TitlesOfParts>
    <vt:vector size="12" baseType="lpstr">
      <vt:lpstr>Kontortema</vt:lpstr>
      <vt:lpstr>Peter Andersen Universität Straßburg  Von Herbort von Fritzlar zu Jacob Püterich von Reichertshausen: wie wurde  Heinrich von Veldeke im Mittelalter rezipiert?   Paris, Sorbonne, colloque international, 31/01-01/02/2020 De Troie en Thuringe : l’Eneas de Heinrich von Veldeke</vt:lpstr>
      <vt:lpstr>Urkundliche Belege zu Heinrich von Veldeke laut Petrus Cornelis Boeren (1955)  1173–1176  Henricus scholarum magister im Servatius-Kapitel 1186–1189  magister Henricus Trajentensis ecclesie scolasticus et    regie curie capellanus et notarius in dem Servatius-   Kapitel und der Königlichen Hofkapelle 1189–1191 pronotarius ebenda 1192–1195  Bischof von Worms  Selbstzeugnisse 1100/1165  Geburt in Veldeke bei Hasselt 1171/1190  Diener des Servatius-Kapitels in Maastricht 20–21.5.1184  Teilnehmer des Mainzer Pfingstfestes 1184/1190 Gast am Thüringer Hof, vermutlich in Neuenburg</vt:lpstr>
      <vt:lpstr>24 urkundliche Belege zum Veldeke-Geschlecht (1195–1264) sieben Originalurkunden davon eine mit Siegel, Kopialbücher der Abteien von Herkenrode, Orienten und Sint-Truiden, Hausbuch des Willelm von Ryckel, Abt von Sint-Truiden, verschiedene Verzeichnisse  Belege Zeit  Name   Beziehung zum Dichter 1 1195/1199  Robertus de Veldeca Jüngerer Bruder? 1 1218   Floria    Witwe, Schwägerin? 3 1218–1257 Arnoldus de Veldeke Sohn, Neffe, Enkelsohn? 1 1218   Frau des Arnoldus  Schwiegertochter? 20 1218–1264  Henricus de Veldeke  Sohn, Neffe, Enkelsohn? 1 1239   Hennemannus de Veldeke  Sohn, Neffe, Enkelsohn?  Hennemann von Veldeke: Truchsess des Grafen Arnold IV. von Loon (1239) Arnold von Veldeke: Komtur des Deutschen Ordens und Zeuge Arnolds IV. (1257) Heinrich von Veldeke der Jüngere: Sohn der Floria (1218), Besitzer einer Fischzucht an der Demer (1233–1247), Zeuge des Grafen Arnold IV. von Loon (1236–1264), Dienstmann Arnolds IV. (1239), Truchsess Arnolds IV. (1247), Mühlenbesitzer (1247), Zeuge des Willelm van Ryckel (1248), Herr (1251–1257), Ritter und Vogt (1253), Käufer eines Landstücks von ca. 25 ha bei Spalbeek (1253), zwischen 25. April und 23. September 1264 verstorben</vt:lpstr>
      <vt:lpstr>Erbschaft des Geschlechts in der Toponymie (1355–1748)  12.10.1355 Veldeke, Grundstück im Besitz der Abtei Sint-Truiden 1355/1358 Arnoldus de Duras, alias de Veldeke … dominicus de   Veldeke, Arnold von Duras, Besitzer des Grundstücks 1500/1600 Velck oder Valck, Ort mit einer Mühle 1654/1694 Veldecken, Ort der Herrschaft Kermt mit Mühlen,    Fischteichen und Wiesen 1700/1800 Vellekerstraat, Landweg 1707  Veldeke, Ort 1748  Velleeck Moul, Mühle auf französischer Karte 1857  Veldeke-molen, Name der Mühle im Volksmund</vt:lpstr>
      <vt:lpstr>Kupferstich von Guillaume Dheulland, [Paris um 1748]</vt:lpstr>
      <vt:lpstr>Kupferstich von Guillaume Dheulland, [Paris um 1748] Ausschnitt Velleeck Moul (1748) Veldeke-molen (1857) </vt:lpstr>
      <vt:lpstr>Die literarische Rezeption des Gesamtwerks (ca. 20196 Verse)  Lieder (1175/1205, 52 gesicherte Strophen mit 438 Versen): zwei Verse des Tristrant-Lieds mit dem Wort posun wohl von Heinrich von dem Türlin in die Krone übernommen (um 1230), Veldeke vom Marner (um 1250) und dem Pseudo-Frauenlob (1318/1460) als Lyriker gelobt, sonst keine unmittelbare Nachwirkung  Servatius (1171/1190, 6230 Verse): wenig oder kein Einfluss auf den Oberdeutschen Servatius (um 1190, 3548 Verse), 1462 im Ehrenbrief zitiert, sonst keine unmittelbare Nachwirkung  Eneas (1184/1190, 13528 Verse in Behaghels Edition): bis in die Formulierung und Reime von 8 bis 19 Dichtern nachgeahmt, Veldeke als Epiker von 9 Dichtern gelobt, übrige Nachwirkung auf die Minneliteratur schwer erfassbar</vt:lpstr>
      <vt:lpstr>Otto Behaghels Bestandsaufnahme (Ed. 1882, S. CLXXXVIII–CCXXXIII)  Eilhart von Oberg, Tristrant (1170/1200): 33 Parallelstellen → wahrscheinliche Abhängigkeit Anonym, Graf Rudolf (1170/1190): 1 Parallelstelle → mögliche Abhängigkeit Anonym, Mauritius (1235/1250): 2 Parallelstellen → wahrscheinliche Abhängigkeit Albrecht von Halberstadt, Metamorphosen (1190/1217): 17 Parallelstellen → erwiesene Abhängigkeit Otte, Eraclius (1190/1230): 15 Parallelstellen → erwiesene Abhängigkeit Herbort von Fritzlar, Liet von Troye (1190/1217): 7 Parallelstellen → erwiesene Abhängigkeit Ulrich von Zatzikhoven, Lanzelet (1194/1220): 18 Parallelstellen → erwiesene Abhängigkeit Hartmann von Aue, Erec (1185/1190): 1 Parallelstelle → unwahrscheinliche Abhängigkeit Hartmann von Aue, Klage (1180/1185): 1 Parallelstelle → unwahrscheinliche Abhängigkeit Pseudo-Hartmann Büchlein (1220/1250): 0 Parallelstellen → unwahrscheinliche Abhängigkeit Hartmann von Aue, Iwein (1190/1200): 2 Parallelstellen → wahrscheinliche Abhängigkeit Hartmann von Aue, Der Arme Heinrich (1190/1200) 1 Parallelstelle → wahrscheinliche Abhängigkeit Wolfram von Eschenbach, Parzival (1205/1215): 13 Parallelstellen → erwiesene Abhängigkeit Wolfram von Eschenbach, Willehalm (1215/1220): 3 Parallelstellen → erwiesene Abhängigkeit Gottfried von Straßburg, Tristan (1210/1215): 5 Parallelstellen → erwiesene Abhängigkeit Wirnt von Grafenberg, Wigalois (1210/1220): 6 Parallelstellen → erwiesene Abhängigkeit Konrad Fleck, Flore und Blanscheflur (1200/1220): 2 Parallelstellen → mögliche Abhängigkeit Anonym, Mai und Beaflor (1270/1280): 3 Parallelstellen → mögliche Abhängigkeit Ulrich von Lichtenstein, Frauendienst (1255): 2 Parallelstellen → wahrscheinliche Abhängigkeit Anonym, Die Böse Frau (1250/1300): 0 Parallelstellen → mögliche Abhängigkeit  Wernher vom Niederrhein, Die vier schiven (1150/1160): 4 Parallelstellen → mögliche Abhängigkeit Anonym, Karlmeinet (1320/1340): 8 Parallelstellen → mögliche Abhängigkeit</vt:lpstr>
      <vt:lpstr>17 namhafte Hinweise auf Heinrich von Veldeke Versangaben nach den maßgeblichen Editionen und Datierung nach heutigem Forschungsstand, ohne Nachtigalls graff von Veldeneck (1435/1485) und Hans Folz‘ grof von Seldneck (1459/1513)   Herbort von Fritzlar, Liet von Troye (1190/1217): V. 17381 Wolfram von Eschenbach, Parzival (1205/1215): V. 292,18, 404,29 Gottfried von Straßburg, Tristan (1210/1215): V. 4726 Wolfram von Eschenbach, Willehalm (1215/1220): V. 76,25 Rudolf von Ems, Willehalm von Orlens (1230/1245): V. 2173 Reinbot von Durne, Der Heilige Georg (1231/1256): V. 694 Der Marner, Lebt von der Vogelweide (1231/1287): V. 1,4 Anonym, Mauritius (1235/1250): V. 1160 Rudolf von Ems, Alexander (1240/1254): V. 3113, 3115 Albrecht, Der Jüngere Titurel (1260/1275): V. 4889,1 Anonym, Herzog Ernst D (1270/1300): V. 2475 Anonym, Der Göttweiger Trojanerkrieg (1270/1300): V. 8891, 9931, 21507 Anonym, Kunst ist ein edel erbe (1318/1460): V. 3,3 Jacob Püterich von Reichartshausen, Ehrenbrief (1462): V. 114,4</vt:lpstr>
      <vt:lpstr>29 Stellen mit namhaftem Hinweis auf Heinrich von Veldeke 6 Selbstnennungen im Eneas 4 Selbstnennungen im Servatius 2 Nennungen in den Liederhandschriften (Register + Überschrift) 17 Nennungen in Werken anderer Dichter   136 Belege in 89 Handschriften aus dem Zeitraum 1225/1250–1722 35 Standorte: A (2), B (1), CH (4), D (21), F (1), GB (1), I (2), NL (2), PL (1)  Der jüngste Beleg (1722): Hamburg, Cod. germ. 12, S. 132 (Tristan, S) Die drei ältesten Belege (1225/1250): München, Cgm 51, Bl. 32vb (Tristan, M); München, Cgm 61, Bl. 41rb (Parzival, I); Straßburg, MS. 2.202, Bl. 1vb (Willehalm, Fragment)  57 Schreibweisen: aventiure, Feldeck, Feldeckyn, Feldeg, Feldegg, Feldig, Felkin, Veldchin (2), Veldech, Veldechen, Veldechin (2), Veldecht, Veldeck (4), Veldecke (20), Veldecken (3), Veldeckh, Veldech, Veldeeke, Veldeg (2), Veldege, Veldegge (2), Veldegge, Veldeggere, Veldegk, Veldegke, Veldeich, Veldeiech, Veldek (3), Veldeke (6), Veldekein (1), Veldeken (4), Veldekin (4), Veldekk, Veldekke (2), Veldelihe (2), Veldenken, Veldic, Veldich (5), Veldiche (4), Veldichen (3), Veldiech, Veldig (2), Veldik, Velkecke, Velkende, Veltege, Veltekin, Veltkilche, Veltkilchen, Waldecke (2), Weldech, Weldeg, Welden, welte, Weldigen, Wolden, Wolfram</vt:lpstr>
      <vt:lpstr>Straßburg, MS. 2.202, 1vb Wolfram, Willehalm, V. 76,25 1220/1250       Coll. et photogr. BNU de Strasbourg</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Andersen</dc:creator>
  <cp:lastModifiedBy>Andersen</cp:lastModifiedBy>
  <cp:revision>111</cp:revision>
  <dcterms:created xsi:type="dcterms:W3CDTF">2015-03-15T06:14:43Z</dcterms:created>
  <dcterms:modified xsi:type="dcterms:W3CDTF">2020-01-26T15:55:11Z</dcterms:modified>
</cp:coreProperties>
</file>